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7" r:id="rId3"/>
    <p:sldId id="338" r:id="rId4"/>
    <p:sldId id="349" r:id="rId5"/>
    <p:sldId id="342" r:id="rId6"/>
    <p:sldId id="289" r:id="rId7"/>
    <p:sldId id="321" r:id="rId8"/>
    <p:sldId id="293" r:id="rId9"/>
    <p:sldId id="341" r:id="rId10"/>
    <p:sldId id="343" r:id="rId11"/>
    <p:sldId id="318" r:id="rId12"/>
    <p:sldId id="290" r:id="rId13"/>
    <p:sldId id="292" r:id="rId14"/>
    <p:sldId id="320" r:id="rId15"/>
    <p:sldId id="300" r:id="rId16"/>
    <p:sldId id="330" r:id="rId17"/>
    <p:sldId id="350" r:id="rId18"/>
    <p:sldId id="328" r:id="rId19"/>
    <p:sldId id="329" r:id="rId20"/>
    <p:sldId id="347" r:id="rId21"/>
    <p:sldId id="348" r:id="rId22"/>
    <p:sldId id="351" r:id="rId23"/>
    <p:sldId id="340" r:id="rId24"/>
    <p:sldId id="357" r:id="rId25"/>
    <p:sldId id="352" r:id="rId26"/>
    <p:sldId id="353" r:id="rId27"/>
    <p:sldId id="354" r:id="rId28"/>
    <p:sldId id="355" r:id="rId29"/>
    <p:sldId id="356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13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61" autoAdjust="0"/>
  </p:normalViewPr>
  <p:slideViewPr>
    <p:cSldViewPr>
      <p:cViewPr>
        <p:scale>
          <a:sx n="90" d="100"/>
          <a:sy n="90" d="100"/>
        </p:scale>
        <p:origin x="-159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98.wmf"/><Relationship Id="rId6" Type="http://schemas.openxmlformats.org/officeDocument/2006/relationships/image" Target="../media/image105.wmf"/><Relationship Id="rId11" Type="http://schemas.openxmlformats.org/officeDocument/2006/relationships/image" Target="../media/image110.wmf"/><Relationship Id="rId5" Type="http://schemas.openxmlformats.org/officeDocument/2006/relationships/image" Target="../media/image104.wmf"/><Relationship Id="rId10" Type="http://schemas.openxmlformats.org/officeDocument/2006/relationships/image" Target="../media/image109.wmf"/><Relationship Id="rId4" Type="http://schemas.openxmlformats.org/officeDocument/2006/relationships/image" Target="../media/image103.wmf"/><Relationship Id="rId9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84.wmf"/><Relationship Id="rId1" Type="http://schemas.openxmlformats.org/officeDocument/2006/relationships/image" Target="../media/image1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e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Relationship Id="rId1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E17DD-0772-4602-982F-FB79295F118D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4A1C4-C9E6-4B31-A352-20C9AB0787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5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15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32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5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88975-E53B-4275-858D-DA104A45BCE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97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69CA4-8001-4D70-AEF7-64613BBF69FB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7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16283-7D99-42E2-978B-9D0C9C8F01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6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DFE45-18FE-407F-BBAD-8DFA9780147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5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5183-006E-44BE-8AF3-3A076980BD7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68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13F1-D978-43D2-B71E-5D475948EAF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3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DB90-FB5F-4F7E-B027-D44682A64B2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05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E6CA-FE57-4854-B955-AD082550E21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7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051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5295-FB58-4054-BB75-3C049D6461EE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2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87EC8-9B61-42E1-A3EC-4533E079B9A5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73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68BD-D9A1-45CC-8EE1-3A574190BC4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7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9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42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682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84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22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C7195-6287-490C-B256-B4B0472DF9A2}" type="datetimeFigureOut">
              <a:rPr lang="fr-FR" smtClean="0"/>
              <a:t>16/09/2014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CFE91-40EE-4FD1-B0E6-D1F8CE7037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2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100000">
              <a:schemeClr val="accent6">
                <a:lumMod val="50000"/>
              </a:schemeClr>
            </a:gs>
            <a:gs pos="56000">
              <a:srgbClr val="2318FA"/>
            </a:gs>
            <a:gs pos="44000">
              <a:srgbClr val="3333FF"/>
            </a:gs>
            <a:gs pos="1000">
              <a:schemeClr val="accent6">
                <a:lumMod val="50000"/>
              </a:schemeClr>
            </a:gs>
            <a:gs pos="100000">
              <a:srgbClr val="564977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87845C-20E6-4484-AE33-2B268AC7EE1C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37.wmf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2.bin"/><Relationship Id="rId21" Type="http://schemas.openxmlformats.org/officeDocument/2006/relationships/image" Target="../media/image44.jpeg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19.bin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wmf"/><Relationship Id="rId20" Type="http://schemas.openxmlformats.org/officeDocument/2006/relationships/image" Target="../media/image38.wmf"/><Relationship Id="rId29" Type="http://schemas.openxmlformats.org/officeDocument/2006/relationships/image" Target="../media/image42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6.bin"/><Relationship Id="rId24" Type="http://schemas.openxmlformats.org/officeDocument/2006/relationships/oleObject" Target="../embeddings/oleObject22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24.bin"/><Relationship Id="rId10" Type="http://schemas.openxmlformats.org/officeDocument/2006/relationships/image" Target="../media/image33.wmf"/><Relationship Id="rId19" Type="http://schemas.openxmlformats.org/officeDocument/2006/relationships/oleObject" Target="../embeddings/oleObject20.bin"/><Relationship Id="rId31" Type="http://schemas.openxmlformats.org/officeDocument/2006/relationships/image" Target="../media/image4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5.wmf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2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7.wmf"/><Relationship Id="rId14" Type="http://schemas.openxmlformats.org/officeDocument/2006/relationships/image" Target="../media/image5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3.e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62.wmf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8.wmf"/><Relationship Id="rId18" Type="http://schemas.openxmlformats.org/officeDocument/2006/relationships/image" Target="../media/image72.emf"/><Relationship Id="rId3" Type="http://schemas.openxmlformats.org/officeDocument/2006/relationships/image" Target="../media/image71.e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4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77.wmf"/><Relationship Id="rId3" Type="http://schemas.openxmlformats.org/officeDocument/2006/relationships/oleObject" Target="../embeddings/oleObject47.bin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76.wmf"/><Relationship Id="rId5" Type="http://schemas.openxmlformats.org/officeDocument/2006/relationships/image" Target="../media/image78.emf"/><Relationship Id="rId10" Type="http://schemas.openxmlformats.org/officeDocument/2006/relationships/oleObject" Target="../embeddings/oleObject50.bin"/><Relationship Id="rId4" Type="http://schemas.openxmlformats.org/officeDocument/2006/relationships/image" Target="../media/image73.wmf"/><Relationship Id="rId9" Type="http://schemas.openxmlformats.org/officeDocument/2006/relationships/image" Target="../media/image7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82.wmf"/><Relationship Id="rId3" Type="http://schemas.openxmlformats.org/officeDocument/2006/relationships/image" Target="../media/image85.png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84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7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81.emf"/><Relationship Id="rId5" Type="http://schemas.openxmlformats.org/officeDocument/2006/relationships/image" Target="../media/image87.png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54.bin"/><Relationship Id="rId4" Type="http://schemas.openxmlformats.org/officeDocument/2006/relationships/image" Target="../media/image86.png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5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91.wmf"/><Relationship Id="rId3" Type="http://schemas.openxmlformats.org/officeDocument/2006/relationships/image" Target="../media/image92.emf"/><Relationship Id="rId7" Type="http://schemas.openxmlformats.org/officeDocument/2006/relationships/image" Target="../media/image94.png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8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93.emf"/><Relationship Id="rId9" Type="http://schemas.openxmlformats.org/officeDocument/2006/relationships/image" Target="../media/image8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99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0.emf"/><Relationship Id="rId5" Type="http://schemas.openxmlformats.org/officeDocument/2006/relationships/image" Target="../media/image98.wmf"/><Relationship Id="rId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68.bin"/><Relationship Id="rId18" Type="http://schemas.openxmlformats.org/officeDocument/2006/relationships/image" Target="../media/image107.wmf"/><Relationship Id="rId3" Type="http://schemas.openxmlformats.org/officeDocument/2006/relationships/oleObject" Target="../embeddings/oleObject63.bin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104.wmf"/><Relationship Id="rId17" Type="http://schemas.openxmlformats.org/officeDocument/2006/relationships/oleObject" Target="../embeddings/oleObject70.bin"/><Relationship Id="rId25" Type="http://schemas.openxmlformats.org/officeDocument/2006/relationships/image" Target="../media/image11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6.wmf"/><Relationship Id="rId20" Type="http://schemas.openxmlformats.org/officeDocument/2006/relationships/image" Target="../media/image108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67.bin"/><Relationship Id="rId24" Type="http://schemas.openxmlformats.org/officeDocument/2006/relationships/oleObject" Target="../embeddings/oleObject73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image" Target="../media/image111.emf"/><Relationship Id="rId10" Type="http://schemas.openxmlformats.org/officeDocument/2006/relationships/image" Target="../media/image103.wmf"/><Relationship Id="rId19" Type="http://schemas.openxmlformats.org/officeDocument/2006/relationships/oleObject" Target="../embeddings/oleObject71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105.wmf"/><Relationship Id="rId22" Type="http://schemas.openxmlformats.org/officeDocument/2006/relationships/image" Target="../media/image10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1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8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3"/>
          <p:cNvSpPr>
            <a:spLocks noChangeArrowheads="1"/>
          </p:cNvSpPr>
          <p:nvPr/>
        </p:nvSpPr>
        <p:spPr bwMode="auto">
          <a:xfrm>
            <a:off x="1647829" y="26215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2121" name="Rectangle 73"/>
          <p:cNvSpPr>
            <a:spLocks noGrp="1" noChangeArrowheads="1"/>
          </p:cNvSpPr>
          <p:nvPr>
            <p:ph type="body" idx="1"/>
          </p:nvPr>
        </p:nvSpPr>
        <p:spPr>
          <a:xfrm>
            <a:off x="179513" y="260651"/>
            <a:ext cx="8604251" cy="95410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GB" sz="2800" b="1" u="sng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new control parameter for the glass transition of glycerol.</a:t>
            </a:r>
            <a:endParaRPr lang="fr-FR" sz="2800" b="1" u="sng" kern="1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3" name="Text Box 84"/>
          <p:cNvSpPr txBox="1">
            <a:spLocks noChangeArrowheads="1"/>
          </p:cNvSpPr>
          <p:nvPr/>
        </p:nvSpPr>
        <p:spPr bwMode="auto">
          <a:xfrm>
            <a:off x="689546" y="1405444"/>
            <a:ext cx="7992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2060"/>
                </a:solidFill>
              </a:rPr>
              <a:t>D</a:t>
            </a:r>
            <a:r>
              <a:rPr lang="fr-FR" sz="2800" b="1" dirty="0">
                <a:solidFill>
                  <a:srgbClr val="002060"/>
                </a:solidFill>
              </a:rPr>
              <a:t>. </a:t>
            </a:r>
            <a:r>
              <a:rPr lang="fr-FR" sz="2800" b="1" dirty="0" smtClean="0">
                <a:solidFill>
                  <a:srgbClr val="002060"/>
                </a:solidFill>
              </a:rPr>
              <a:t>L’Hôte, R. </a:t>
            </a:r>
            <a:r>
              <a:rPr lang="fr-FR" sz="2800" b="1" dirty="0" err="1" smtClean="0">
                <a:solidFill>
                  <a:srgbClr val="002060"/>
                </a:solidFill>
              </a:rPr>
              <a:t>Tourbot</a:t>
            </a:r>
            <a:r>
              <a:rPr lang="fr-FR" sz="2800" b="1" dirty="0" smtClean="0">
                <a:solidFill>
                  <a:srgbClr val="002060"/>
                </a:solidFill>
              </a:rPr>
              <a:t>,</a:t>
            </a:r>
            <a:r>
              <a:rPr lang="fr-FR" sz="2800" dirty="0" smtClean="0">
                <a:solidFill>
                  <a:srgbClr val="002060"/>
                </a:solidFill>
              </a:rPr>
              <a:t> </a:t>
            </a:r>
            <a:r>
              <a:rPr lang="fr-FR" sz="2800" b="1" u="sng" dirty="0">
                <a:solidFill>
                  <a:srgbClr val="002060"/>
                </a:solidFill>
              </a:rPr>
              <a:t>F. </a:t>
            </a:r>
            <a:r>
              <a:rPr lang="fr-FR" sz="2800" b="1" u="sng" dirty="0" err="1" smtClean="0">
                <a:solidFill>
                  <a:srgbClr val="002060"/>
                </a:solidFill>
              </a:rPr>
              <a:t>Ladieu</a:t>
            </a:r>
            <a:r>
              <a:rPr lang="fr-FR" sz="2800" b="1" dirty="0" smtClean="0">
                <a:solidFill>
                  <a:srgbClr val="002060"/>
                </a:solidFill>
              </a:rPr>
              <a:t>, P. </a:t>
            </a:r>
            <a:r>
              <a:rPr lang="fr-FR" sz="2800" b="1" dirty="0" err="1" smtClean="0">
                <a:solidFill>
                  <a:srgbClr val="002060"/>
                </a:solidFill>
              </a:rPr>
              <a:t>Gadige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2054" name="Text Box 85"/>
          <p:cNvSpPr txBox="1">
            <a:spLocks noChangeArrowheads="1"/>
          </p:cNvSpPr>
          <p:nvPr/>
        </p:nvSpPr>
        <p:spPr bwMode="auto">
          <a:xfrm>
            <a:off x="827584" y="2159853"/>
            <a:ext cx="56166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dirty="0">
                <a:solidFill>
                  <a:srgbClr val="002060"/>
                </a:solidFill>
              </a:rPr>
              <a:t>Service de Physique de l’Etat Condensé (CNRS, MIPPU/ URA 2464), </a:t>
            </a:r>
            <a:r>
              <a:rPr lang="fr-FR" dirty="0" smtClean="0">
                <a:solidFill>
                  <a:srgbClr val="002060"/>
                </a:solidFill>
              </a:rPr>
              <a:t>DSM/IRAMIS/</a:t>
            </a:r>
            <a:r>
              <a:rPr lang="fr-FR" b="1" dirty="0" smtClean="0">
                <a:solidFill>
                  <a:srgbClr val="002060"/>
                </a:solidFill>
              </a:rPr>
              <a:t>SPEC/SPHYNX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CEA Saclay</a:t>
            </a:r>
            <a:r>
              <a:rPr lang="fr-FR" dirty="0" smtClean="0">
                <a:solidFill>
                  <a:srgbClr val="002060"/>
                </a:solidFill>
              </a:rPr>
              <a:t>, France</a:t>
            </a:r>
            <a:endParaRPr lang="fr-FR" dirty="0">
              <a:solidFill>
                <a:srgbClr val="002060"/>
              </a:solidFill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643241" y="2159853"/>
            <a:ext cx="1488306" cy="899815"/>
            <a:chOff x="2483769" y="4652963"/>
            <a:chExt cx="2484276" cy="1289086"/>
          </a:xfrm>
        </p:grpSpPr>
        <p:pic>
          <p:nvPicPr>
            <p:cNvPr id="2055" name="Picture 4" descr="logoSPE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9" y="4652963"/>
              <a:ext cx="1257970" cy="1289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8845" y="4869160"/>
              <a:ext cx="1219200" cy="776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5067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8"/>
          <a:stretch/>
        </p:blipFill>
        <p:spPr bwMode="auto">
          <a:xfrm>
            <a:off x="7093607" y="5571259"/>
            <a:ext cx="1222809" cy="107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39" y="3789040"/>
            <a:ext cx="1748636" cy="12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5" y="3789039"/>
            <a:ext cx="1108711" cy="12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35" y="5571259"/>
            <a:ext cx="24352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84"/>
          <p:cNvSpPr txBox="1">
            <a:spLocks noChangeArrowheads="1"/>
          </p:cNvSpPr>
          <p:nvPr/>
        </p:nvSpPr>
        <p:spPr bwMode="auto">
          <a:xfrm>
            <a:off x="1475656" y="3953361"/>
            <a:ext cx="25516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2060"/>
                </a:solidFill>
              </a:rPr>
              <a:t>Main </a:t>
            </a:r>
            <a:r>
              <a:rPr lang="fr-FR" sz="2800" b="1" dirty="0" err="1" smtClean="0">
                <a:solidFill>
                  <a:srgbClr val="002060"/>
                </a:solidFill>
              </a:rPr>
              <a:t>Funding</a:t>
            </a:r>
            <a:r>
              <a:rPr lang="fr-FR" sz="2800" b="1" dirty="0" smtClean="0">
                <a:solidFill>
                  <a:srgbClr val="002060"/>
                </a:solidFill>
              </a:rPr>
              <a:t>:</a:t>
            </a:r>
            <a:endParaRPr lang="fr-FR" sz="2800" b="1" dirty="0">
              <a:solidFill>
                <a:srgbClr val="002060"/>
              </a:solidFill>
            </a:endParaRPr>
          </a:p>
        </p:txBody>
      </p:sp>
      <p:sp>
        <p:nvSpPr>
          <p:cNvPr id="19" name="Text Box 84"/>
          <p:cNvSpPr txBox="1">
            <a:spLocks noChangeArrowheads="1"/>
          </p:cNvSpPr>
          <p:nvPr/>
        </p:nvSpPr>
        <p:spPr bwMode="auto">
          <a:xfrm>
            <a:off x="971600" y="5846847"/>
            <a:ext cx="4427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2800" b="1" dirty="0" err="1" smtClean="0">
                <a:solidFill>
                  <a:srgbClr val="002060"/>
                </a:solidFill>
              </a:rPr>
              <a:t>Additionnal</a:t>
            </a:r>
            <a:r>
              <a:rPr lang="fr-FR" sz="2800" b="1" dirty="0" smtClean="0">
                <a:solidFill>
                  <a:srgbClr val="002060"/>
                </a:solidFill>
              </a:rPr>
              <a:t> </a:t>
            </a:r>
            <a:r>
              <a:rPr lang="fr-FR" sz="2800" b="1" dirty="0" err="1" smtClean="0">
                <a:solidFill>
                  <a:srgbClr val="002060"/>
                </a:solidFill>
              </a:rPr>
              <a:t>Funding</a:t>
            </a:r>
            <a:r>
              <a:rPr lang="fr-FR" sz="2800" b="1" dirty="0" smtClean="0">
                <a:solidFill>
                  <a:srgbClr val="002060"/>
                </a:solidFill>
              </a:rPr>
              <a:t>:</a:t>
            </a:r>
            <a:endParaRPr lang="fr-F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698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1268760"/>
            <a:ext cx="806489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Motivations for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nonlinear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b="1" dirty="0" smtClean="0"/>
              <a:t>II)    Our </a:t>
            </a:r>
            <a:r>
              <a:rPr lang="fr-FR" sz="2600" b="1" dirty="0" err="1" smtClean="0"/>
              <a:t>specially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designed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experiment</a:t>
            </a:r>
            <a:endParaRPr lang="fr-FR" sz="2600" b="1" dirty="0" smtClean="0"/>
          </a:p>
          <a:p>
            <a:r>
              <a:rPr lang="fr-FR" sz="2200" dirty="0"/>
              <a:t> </a:t>
            </a:r>
            <a:r>
              <a:rPr lang="fr-FR" sz="2200" dirty="0" smtClean="0"/>
              <a:t>      </a:t>
            </a:r>
            <a:endParaRPr lang="fr-FR" sz="2200" dirty="0"/>
          </a:p>
          <a:p>
            <a:r>
              <a:rPr lang="fr-FR" sz="2600" dirty="0" smtClean="0"/>
              <a:t>III)   </a:t>
            </a:r>
            <a:r>
              <a:rPr lang="fr-FR" sz="2600" dirty="0" err="1" smtClean="0"/>
              <a:t>Results</a:t>
            </a:r>
            <a:r>
              <a:rPr lang="fr-FR" sz="2600" dirty="0" smtClean="0"/>
              <a:t> on </a:t>
            </a:r>
            <a:r>
              <a:rPr lang="fr-FR" sz="2600" dirty="0" err="1" smtClean="0"/>
              <a:t>Glycerol</a:t>
            </a:r>
            <a:endParaRPr lang="fr-FR" sz="2600" dirty="0" smtClean="0"/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of magnitude and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Relation to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fr-FR" sz="2200" baseline="-25000" dirty="0" err="1" smtClean="0">
                <a:solidFill>
                  <a:schemeClr val="bg1">
                    <a:lumMod val="50000"/>
                  </a:schemeClr>
                </a:solidFill>
              </a:rPr>
              <a:t>corr</a:t>
            </a:r>
            <a:endParaRPr lang="fr-FR" sz="2200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Tg shift</a:t>
            </a:r>
          </a:p>
          <a:p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) 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naives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questions/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9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539834"/>
              </p:ext>
            </p:extLst>
          </p:nvPr>
        </p:nvGraphicFramePr>
        <p:xfrm>
          <a:off x="4294884" y="3646491"/>
          <a:ext cx="10509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2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84" y="3646491"/>
                        <a:ext cx="1050925" cy="331787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39433"/>
              </p:ext>
            </p:extLst>
          </p:nvPr>
        </p:nvGraphicFramePr>
        <p:xfrm>
          <a:off x="102371" y="2565400"/>
          <a:ext cx="2154239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3" name="Equation" r:id="rId5" imgW="1638000" imgH="469800" progId="Equation.3">
                  <p:embed/>
                </p:oleObj>
              </mc:Choice>
              <mc:Fallback>
                <p:oleObj name="Equation" r:id="rId5" imgW="16380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1" y="2565400"/>
                        <a:ext cx="2154239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9" name="Object 18"/>
          <p:cNvGraphicFramePr>
            <a:graphicFrameLocks noChangeAspect="1"/>
          </p:cNvGraphicFramePr>
          <p:nvPr/>
        </p:nvGraphicFramePr>
        <p:xfrm>
          <a:off x="2304231" y="2565403"/>
          <a:ext cx="400208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4" name="Equation" r:id="rId7" imgW="3009900" imgH="438099" progId="Equation.3">
                  <p:embed/>
                </p:oleObj>
              </mc:Choice>
              <mc:Fallback>
                <p:oleObj name="Equation" r:id="rId7" imgW="3009900" imgH="4380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231" y="2565403"/>
                        <a:ext cx="4002088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0" name="AutoShape 20"/>
          <p:cNvSpPr>
            <a:spLocks/>
          </p:cNvSpPr>
          <p:nvPr/>
        </p:nvSpPr>
        <p:spPr bwMode="auto">
          <a:xfrm rot="16200000">
            <a:off x="1369195" y="2493964"/>
            <a:ext cx="215900" cy="1511300"/>
          </a:xfrm>
          <a:prstGeom prst="leftBrace">
            <a:avLst>
              <a:gd name="adj1" fmla="val 5833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341" name="AutoShape 21"/>
          <p:cNvSpPr>
            <a:spLocks/>
          </p:cNvSpPr>
          <p:nvPr/>
        </p:nvSpPr>
        <p:spPr bwMode="auto">
          <a:xfrm rot="16200000">
            <a:off x="4285431" y="1233487"/>
            <a:ext cx="215900" cy="4032251"/>
          </a:xfrm>
          <a:prstGeom prst="leftBrace">
            <a:avLst>
              <a:gd name="adj1" fmla="val 155637"/>
              <a:gd name="adj2" fmla="val 51301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342" name="Text Box 22"/>
          <p:cNvSpPr txBox="1">
            <a:spLocks noChangeArrowheads="1"/>
          </p:cNvSpPr>
          <p:nvPr/>
        </p:nvSpPr>
        <p:spPr bwMode="auto">
          <a:xfrm>
            <a:off x="1008831" y="3286126"/>
            <a:ext cx="10795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/>
              <a:t>Linear term</a:t>
            </a:r>
          </a:p>
        </p:txBody>
      </p:sp>
      <p:sp>
        <p:nvSpPr>
          <p:cNvPr id="11343" name="Text Box 23"/>
          <p:cNvSpPr txBox="1">
            <a:spLocks noChangeArrowheads="1"/>
          </p:cNvSpPr>
          <p:nvPr/>
        </p:nvSpPr>
        <p:spPr bwMode="auto">
          <a:xfrm>
            <a:off x="3672659" y="3341689"/>
            <a:ext cx="20891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>
                <a:solidFill>
                  <a:srgbClr val="FF0000"/>
                </a:solidFill>
              </a:rPr>
              <a:t>First non-linear term</a:t>
            </a:r>
          </a:p>
        </p:txBody>
      </p:sp>
      <p:graphicFrame>
        <p:nvGraphicFramePr>
          <p:cNvPr id="11326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185526"/>
              </p:ext>
            </p:extLst>
          </p:nvPr>
        </p:nvGraphicFramePr>
        <p:xfrm>
          <a:off x="1259632" y="4148138"/>
          <a:ext cx="3509963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5" name="Equation" r:id="rId9" imgW="2387520" imgH="393480" progId="Equation.3">
                  <p:embed/>
                </p:oleObj>
              </mc:Choice>
              <mc:Fallback>
                <p:oleObj name="Equation" r:id="rId9" imgW="2387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48138"/>
                        <a:ext cx="3509963" cy="6207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29" name="Object 16"/>
          <p:cNvGraphicFramePr>
            <a:graphicFrameLocks noChangeAspect="1"/>
          </p:cNvGraphicFramePr>
          <p:nvPr/>
        </p:nvGraphicFramePr>
        <p:xfrm>
          <a:off x="3686943" y="3930652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6" name="Equation" r:id="rId11" imgW="114151" imgH="215619" progId="Equation.3">
                  <p:embed/>
                </p:oleObj>
              </mc:Choice>
              <mc:Fallback>
                <p:oleObj name="Equation" r:id="rId11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943" y="3930652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0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77536"/>
              </p:ext>
            </p:extLst>
          </p:nvPr>
        </p:nvGraphicFramePr>
        <p:xfrm>
          <a:off x="172276" y="4210348"/>
          <a:ext cx="1087356" cy="586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7" name="Equation" r:id="rId13" imgW="799920" imgH="431640" progId="Equation.3">
                  <p:embed/>
                </p:oleObj>
              </mc:Choice>
              <mc:Fallback>
                <p:oleObj name="Equation" r:id="rId13" imgW="7999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276" y="4210348"/>
                        <a:ext cx="1087356" cy="586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292223"/>
              </p:ext>
            </p:extLst>
          </p:nvPr>
        </p:nvGraphicFramePr>
        <p:xfrm>
          <a:off x="653231" y="4867278"/>
          <a:ext cx="254158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8" name="Equation" r:id="rId15" imgW="1752480" imgH="291960" progId="Equation.3">
                  <p:embed/>
                </p:oleObj>
              </mc:Choice>
              <mc:Fallback>
                <p:oleObj name="Equation" r:id="rId15" imgW="17524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31" y="4867278"/>
                        <a:ext cx="2541588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3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90844"/>
              </p:ext>
            </p:extLst>
          </p:nvPr>
        </p:nvGraphicFramePr>
        <p:xfrm>
          <a:off x="650084" y="5322989"/>
          <a:ext cx="241141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59" name="Equation" r:id="rId17" imgW="1688760" imgH="291960" progId="Equation.3">
                  <p:embed/>
                </p:oleObj>
              </mc:Choice>
              <mc:Fallback>
                <p:oleObj name="Equation" r:id="rId17" imgW="1688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4" y="5322989"/>
                        <a:ext cx="2411413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36" name="AutoShape 53"/>
          <p:cNvSpPr>
            <a:spLocks noChangeArrowheads="1"/>
          </p:cNvSpPr>
          <p:nvPr/>
        </p:nvSpPr>
        <p:spPr bwMode="auto">
          <a:xfrm>
            <a:off x="3420243" y="3429001"/>
            <a:ext cx="215900" cy="719138"/>
          </a:xfrm>
          <a:prstGeom prst="downArrow">
            <a:avLst>
              <a:gd name="adj1" fmla="val 50000"/>
              <a:gd name="adj2" fmla="val 83272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189613" name="Group 173"/>
          <p:cNvGrpSpPr>
            <a:grpSpLocks/>
          </p:cNvGrpSpPr>
          <p:nvPr/>
        </p:nvGrpSpPr>
        <p:grpSpPr bwMode="auto">
          <a:xfrm>
            <a:off x="144468" y="6044097"/>
            <a:ext cx="8748713" cy="769732"/>
            <a:chOff x="0" y="3653"/>
            <a:chExt cx="5511" cy="413"/>
          </a:xfrm>
        </p:grpSpPr>
        <p:sp>
          <p:nvSpPr>
            <p:cNvPr id="11320" name="Rectangle 170"/>
            <p:cNvSpPr>
              <a:spLocks noChangeArrowheads="1"/>
            </p:cNvSpPr>
            <p:nvPr/>
          </p:nvSpPr>
          <p:spPr bwMode="auto">
            <a:xfrm>
              <a:off x="0" y="3657"/>
              <a:ext cx="5511" cy="40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sz="2200">
                <a:solidFill>
                  <a:srgbClr val="FF0000"/>
                </a:solidFill>
                <a:latin typeface="Arial" charset="0"/>
              </a:endParaRPr>
            </a:p>
          </p:txBody>
        </p:sp>
        <p:graphicFrame>
          <p:nvGraphicFramePr>
            <p:cNvPr id="11321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80086826"/>
                </p:ext>
              </p:extLst>
            </p:nvPr>
          </p:nvGraphicFramePr>
          <p:xfrm>
            <a:off x="191" y="3653"/>
            <a:ext cx="2891" cy="4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060" name="Equation" r:id="rId19" imgW="2552400" imgH="431640" progId="Equation.3">
                    <p:embed/>
                  </p:oleObj>
                </mc:Choice>
                <mc:Fallback>
                  <p:oleObj name="Equation" r:id="rId19" imgW="25524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" y="3653"/>
                          <a:ext cx="2891" cy="4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22" name="Text Box 60"/>
            <p:cNvSpPr txBox="1">
              <a:spLocks noChangeArrowheads="1"/>
            </p:cNvSpPr>
            <p:nvPr/>
          </p:nvSpPr>
          <p:spPr bwMode="auto">
            <a:xfrm>
              <a:off x="3197" y="3718"/>
              <a:ext cx="2291" cy="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fr-FR" dirty="0">
                  <a:sym typeface="Symbol" pitchFamily="18" charset="2"/>
                </a:rPr>
                <a:t> </a:t>
              </a:r>
              <a:r>
                <a:rPr lang="fr-FR" dirty="0" err="1" smtClean="0"/>
                <a:t>Specially</a:t>
              </a:r>
              <a:r>
                <a:rPr lang="fr-FR" dirty="0" smtClean="0"/>
                <a:t> </a:t>
              </a:r>
              <a:r>
                <a:rPr lang="fr-FR" dirty="0" err="1" smtClean="0"/>
                <a:t>designed</a:t>
              </a:r>
              <a:r>
                <a:rPr lang="fr-FR" dirty="0" smtClean="0"/>
                <a:t> setup</a:t>
              </a:r>
              <a:endParaRPr lang="fr-FR" dirty="0"/>
            </a:p>
          </p:txBody>
        </p:sp>
      </p:grpSp>
      <p:grpSp>
        <p:nvGrpSpPr>
          <p:cNvPr id="11268" name="Group 171"/>
          <p:cNvGrpSpPr>
            <a:grpSpLocks/>
          </p:cNvGrpSpPr>
          <p:nvPr/>
        </p:nvGrpSpPr>
        <p:grpSpPr bwMode="auto">
          <a:xfrm>
            <a:off x="0" y="43832"/>
            <a:ext cx="9144000" cy="2305051"/>
            <a:chOff x="0" y="-17"/>
            <a:chExt cx="5760" cy="1452"/>
          </a:xfrm>
        </p:grpSpPr>
        <p:sp>
          <p:nvSpPr>
            <p:cNvPr id="11271" name="Rectangle 168"/>
            <p:cNvSpPr>
              <a:spLocks noChangeArrowheads="1"/>
            </p:cNvSpPr>
            <p:nvPr/>
          </p:nvSpPr>
          <p:spPr bwMode="auto">
            <a:xfrm>
              <a:off x="4105" y="-17"/>
              <a:ext cx="1610" cy="14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89495" name="Text Box 5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dirty="0"/>
                <a:t> </a:t>
              </a:r>
              <a:r>
                <a:rPr lang="fr-FR" dirty="0" err="1"/>
                <a:t>Dielectric</a:t>
              </a:r>
              <a:r>
                <a:rPr lang="fr-FR" dirty="0"/>
                <a:t> setup and </a:t>
              </a:r>
              <a:r>
                <a:rPr lang="fr-FR" dirty="0" err="1"/>
                <a:t>orders</a:t>
              </a:r>
              <a:r>
                <a:rPr lang="fr-FR" dirty="0"/>
                <a:t> of magnitude</a:t>
              </a:r>
            </a:p>
          </p:txBody>
        </p:sp>
        <p:grpSp>
          <p:nvGrpSpPr>
            <p:cNvPr id="11274" name="Group 163"/>
            <p:cNvGrpSpPr>
              <a:grpSpLocks/>
            </p:cNvGrpSpPr>
            <p:nvPr/>
          </p:nvGrpSpPr>
          <p:grpSpPr bwMode="auto">
            <a:xfrm>
              <a:off x="0" y="346"/>
              <a:ext cx="2789" cy="976"/>
              <a:chOff x="908" y="573"/>
              <a:chExt cx="2789" cy="976"/>
            </a:xfrm>
          </p:grpSpPr>
          <p:grpSp>
            <p:nvGrpSpPr>
              <p:cNvPr id="11276" name="Group 118"/>
              <p:cNvGrpSpPr>
                <a:grpSpLocks/>
              </p:cNvGrpSpPr>
              <p:nvPr/>
            </p:nvGrpSpPr>
            <p:grpSpPr bwMode="auto">
              <a:xfrm>
                <a:off x="2744" y="936"/>
                <a:ext cx="777" cy="331"/>
                <a:chOff x="1594" y="1071"/>
                <a:chExt cx="777" cy="331"/>
              </a:xfrm>
            </p:grpSpPr>
            <p:sp>
              <p:nvSpPr>
                <p:cNvPr id="11292" name="Rectangle 119"/>
                <p:cNvSpPr>
                  <a:spLocks noChangeArrowheads="1"/>
                </p:cNvSpPr>
                <p:nvPr/>
              </p:nvSpPr>
              <p:spPr bwMode="auto">
                <a:xfrm>
                  <a:off x="1594" y="1096"/>
                  <a:ext cx="772" cy="280"/>
                </a:xfrm>
                <a:prstGeom prst="rect">
                  <a:avLst/>
                </a:prstGeom>
                <a:solidFill>
                  <a:srgbClr val="FFFF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buFont typeface="Wingdings" pitchFamily="2" charset="2"/>
                    <a:buNone/>
                  </a:pPr>
                  <a:endParaRPr lang="fr-FR" sz="1600"/>
                </a:p>
              </p:txBody>
            </p:sp>
            <p:sp>
              <p:nvSpPr>
                <p:cNvPr id="11293" name="Line 120"/>
                <p:cNvSpPr>
                  <a:spLocks noChangeShapeType="1"/>
                </p:cNvSpPr>
                <p:nvPr/>
              </p:nvSpPr>
              <p:spPr bwMode="auto">
                <a:xfrm>
                  <a:off x="1709" y="1228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94" name="Line 121"/>
                <p:cNvSpPr>
                  <a:spLocks noChangeShapeType="1"/>
                </p:cNvSpPr>
                <p:nvPr/>
              </p:nvSpPr>
              <p:spPr bwMode="auto">
                <a:xfrm>
                  <a:off x="1960" y="1136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95" name="Line 122"/>
                <p:cNvSpPr>
                  <a:spLocks noChangeShapeType="1"/>
                </p:cNvSpPr>
                <p:nvPr/>
              </p:nvSpPr>
              <p:spPr bwMode="auto">
                <a:xfrm>
                  <a:off x="1779" y="1309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96" name="Line 123"/>
                <p:cNvSpPr>
                  <a:spLocks noChangeShapeType="1"/>
                </p:cNvSpPr>
                <p:nvPr/>
              </p:nvSpPr>
              <p:spPr bwMode="auto">
                <a:xfrm>
                  <a:off x="1740" y="1168"/>
                  <a:ext cx="1" cy="42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97" name="Line 124"/>
                <p:cNvSpPr>
                  <a:spLocks noChangeShapeType="1"/>
                </p:cNvSpPr>
                <p:nvPr/>
              </p:nvSpPr>
              <p:spPr bwMode="auto">
                <a:xfrm>
                  <a:off x="1920" y="1330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98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894" y="1149"/>
                  <a:ext cx="97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fr-FR" b="1" i="1"/>
                    <a:t>P</a:t>
                  </a:r>
                </a:p>
              </p:txBody>
            </p:sp>
            <p:sp>
              <p:nvSpPr>
                <p:cNvPr id="11299" name="Line 126"/>
                <p:cNvSpPr>
                  <a:spLocks noChangeShapeType="1"/>
                </p:cNvSpPr>
                <p:nvPr/>
              </p:nvSpPr>
              <p:spPr bwMode="auto">
                <a:xfrm>
                  <a:off x="2006" y="1272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0" name="Line 127"/>
                <p:cNvSpPr>
                  <a:spLocks noChangeShapeType="1"/>
                </p:cNvSpPr>
                <p:nvPr/>
              </p:nvSpPr>
              <p:spPr bwMode="auto">
                <a:xfrm>
                  <a:off x="2043" y="1199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1" name="Line 128"/>
                <p:cNvSpPr>
                  <a:spLocks noChangeShapeType="1"/>
                </p:cNvSpPr>
                <p:nvPr/>
              </p:nvSpPr>
              <p:spPr bwMode="auto">
                <a:xfrm>
                  <a:off x="1823" y="1265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2" name="Line 129"/>
                <p:cNvSpPr>
                  <a:spLocks noChangeShapeType="1"/>
                </p:cNvSpPr>
                <p:nvPr/>
              </p:nvSpPr>
              <p:spPr bwMode="auto">
                <a:xfrm>
                  <a:off x="1863" y="1135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3" name="Line 130"/>
                <p:cNvSpPr>
                  <a:spLocks noChangeShapeType="1"/>
                </p:cNvSpPr>
                <p:nvPr/>
              </p:nvSpPr>
              <p:spPr bwMode="auto">
                <a:xfrm>
                  <a:off x="1837" y="1184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4" name="Line 131"/>
                <p:cNvSpPr>
                  <a:spLocks noChangeShapeType="1"/>
                </p:cNvSpPr>
                <p:nvPr/>
              </p:nvSpPr>
              <p:spPr bwMode="auto">
                <a:xfrm>
                  <a:off x="2251" y="1101"/>
                  <a:ext cx="0" cy="27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 type="arrow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5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261" y="1131"/>
                  <a:ext cx="81" cy="1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r>
                    <a:rPr lang="fr-FR" i="1"/>
                    <a:t>e</a:t>
                  </a:r>
                </a:p>
              </p:txBody>
            </p:sp>
            <p:sp>
              <p:nvSpPr>
                <p:cNvPr id="11306" name="Rectangle 133"/>
                <p:cNvSpPr>
                  <a:spLocks noChangeArrowheads="1"/>
                </p:cNvSpPr>
                <p:nvPr/>
              </p:nvSpPr>
              <p:spPr bwMode="auto">
                <a:xfrm>
                  <a:off x="1596" y="1071"/>
                  <a:ext cx="775" cy="27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07" name="Rectangle 134"/>
                <p:cNvSpPr>
                  <a:spLocks noChangeArrowheads="1"/>
                </p:cNvSpPr>
                <p:nvPr/>
              </p:nvSpPr>
              <p:spPr bwMode="auto">
                <a:xfrm>
                  <a:off x="1615" y="1375"/>
                  <a:ext cx="756" cy="27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1308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953" y="1312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09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743" y="1220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782" y="1150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1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854" y="1249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2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037" y="1257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3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2073" y="1181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4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866" y="1169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5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895" y="1114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6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809" y="1296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7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993" y="1120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8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2125" y="1258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319" name="Line 146"/>
                <p:cNvSpPr>
                  <a:spLocks noChangeShapeType="1"/>
                </p:cNvSpPr>
                <p:nvPr/>
              </p:nvSpPr>
              <p:spPr bwMode="auto">
                <a:xfrm>
                  <a:off x="2094" y="1274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CC3300"/>
                  </a:solidFill>
                  <a:round/>
                  <a:headEnd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277" name="Text Box 148"/>
              <p:cNvSpPr txBox="1">
                <a:spLocks noChangeArrowheads="1"/>
              </p:cNvSpPr>
              <p:nvPr/>
            </p:nvSpPr>
            <p:spPr bwMode="auto">
              <a:xfrm>
                <a:off x="908" y="936"/>
                <a:ext cx="1383" cy="40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dirty="0" err="1"/>
                  <a:t>Supercooled</a:t>
                </a:r>
                <a:r>
                  <a:rPr lang="fr-FR" dirty="0"/>
                  <a:t> </a:t>
                </a:r>
                <a:r>
                  <a:rPr lang="fr-FR" dirty="0" err="1"/>
                  <a:t>liquid</a:t>
                </a:r>
                <a:r>
                  <a:rPr lang="fr-FR" dirty="0"/>
                  <a:t>, </a:t>
                </a:r>
                <a:r>
                  <a:rPr lang="fr-FR" dirty="0" err="1" smtClean="0"/>
                  <a:t>controlled</a:t>
                </a:r>
                <a:r>
                  <a:rPr lang="fr-FR" dirty="0" smtClean="0"/>
                  <a:t> T</a:t>
                </a:r>
                <a:endParaRPr lang="fr-FR" baseline="-25000" dirty="0"/>
              </a:p>
            </p:txBody>
          </p:sp>
          <p:sp>
            <p:nvSpPr>
              <p:cNvPr id="11278" name="Line 149"/>
              <p:cNvSpPr>
                <a:spLocks noChangeShapeType="1"/>
              </p:cNvSpPr>
              <p:nvPr/>
            </p:nvSpPr>
            <p:spPr bwMode="auto">
              <a:xfrm flipV="1">
                <a:off x="2291" y="1093"/>
                <a:ext cx="408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79" name="Line 150"/>
              <p:cNvSpPr>
                <a:spLocks noChangeShapeType="1"/>
              </p:cNvSpPr>
              <p:nvPr/>
            </p:nvSpPr>
            <p:spPr bwMode="auto">
              <a:xfrm flipV="1">
                <a:off x="3107" y="754"/>
                <a:ext cx="0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80" name="Line 151"/>
              <p:cNvSpPr>
                <a:spLocks noChangeShapeType="1"/>
              </p:cNvSpPr>
              <p:nvPr/>
            </p:nvSpPr>
            <p:spPr bwMode="auto">
              <a:xfrm flipV="1">
                <a:off x="3107" y="1253"/>
                <a:ext cx="0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1281" name="Group 152"/>
              <p:cNvGrpSpPr>
                <a:grpSpLocks/>
              </p:cNvGrpSpPr>
              <p:nvPr/>
            </p:nvGrpSpPr>
            <p:grpSpPr bwMode="auto">
              <a:xfrm>
                <a:off x="2971" y="573"/>
                <a:ext cx="264" cy="202"/>
                <a:chOff x="1097" y="1632"/>
                <a:chExt cx="367" cy="278"/>
              </a:xfrm>
            </p:grpSpPr>
            <p:sp>
              <p:nvSpPr>
                <p:cNvPr id="11287" name="AutoShape 153"/>
                <p:cNvSpPr>
                  <a:spLocks noChangeArrowheads="1"/>
                </p:cNvSpPr>
                <p:nvPr/>
              </p:nvSpPr>
              <p:spPr bwMode="auto">
                <a:xfrm>
                  <a:off x="1097" y="1632"/>
                  <a:ext cx="367" cy="27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11288" name="Group 154"/>
                <p:cNvGrpSpPr>
                  <a:grpSpLocks/>
                </p:cNvGrpSpPr>
                <p:nvPr/>
              </p:nvGrpSpPr>
              <p:grpSpPr bwMode="auto">
                <a:xfrm>
                  <a:off x="1166" y="1661"/>
                  <a:ext cx="240" cy="221"/>
                  <a:chOff x="970" y="3158"/>
                  <a:chExt cx="240" cy="221"/>
                </a:xfrm>
              </p:grpSpPr>
              <p:sp>
                <p:nvSpPr>
                  <p:cNvPr id="11289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970" y="3158"/>
                    <a:ext cx="240" cy="22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11290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998" y="3273"/>
                    <a:ext cx="19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11291" name="Freeform 157"/>
                  <p:cNvSpPr>
                    <a:spLocks/>
                  </p:cNvSpPr>
                  <p:nvPr/>
                </p:nvSpPr>
                <p:spPr bwMode="auto">
                  <a:xfrm>
                    <a:off x="1034" y="3229"/>
                    <a:ext cx="107" cy="90"/>
                  </a:xfrm>
                  <a:custGeom>
                    <a:avLst/>
                    <a:gdLst>
                      <a:gd name="T0" fmla="*/ 0 w 384"/>
                      <a:gd name="T1" fmla="*/ 5 h 282"/>
                      <a:gd name="T2" fmla="*/ 3 w 384"/>
                      <a:gd name="T3" fmla="*/ 1 h 282"/>
                      <a:gd name="T4" fmla="*/ 6 w 384"/>
                      <a:gd name="T5" fmla="*/ 9 h 282"/>
                      <a:gd name="T6" fmla="*/ 8 w 384"/>
                      <a:gd name="T7" fmla="*/ 4 h 28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84" h="282">
                        <a:moveTo>
                          <a:pt x="0" y="169"/>
                        </a:moveTo>
                        <a:cubicBezTo>
                          <a:pt x="39" y="84"/>
                          <a:pt x="79" y="0"/>
                          <a:pt x="124" y="16"/>
                        </a:cubicBezTo>
                        <a:cubicBezTo>
                          <a:pt x="169" y="32"/>
                          <a:pt x="225" y="248"/>
                          <a:pt x="268" y="265"/>
                        </a:cubicBezTo>
                        <a:cubicBezTo>
                          <a:pt x="311" y="282"/>
                          <a:pt x="365" y="146"/>
                          <a:pt x="384" y="121"/>
                        </a:cubicBezTo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grpSp>
            <p:nvGrpSpPr>
              <p:cNvPr id="11282" name="Group 158"/>
              <p:cNvGrpSpPr>
                <a:grpSpLocks/>
              </p:cNvGrpSpPr>
              <p:nvPr/>
            </p:nvGrpSpPr>
            <p:grpSpPr bwMode="auto">
              <a:xfrm>
                <a:off x="3016" y="1480"/>
                <a:ext cx="173" cy="69"/>
                <a:chOff x="2774" y="3283"/>
                <a:chExt cx="221" cy="92"/>
              </a:xfrm>
            </p:grpSpPr>
            <p:sp>
              <p:nvSpPr>
                <p:cNvPr id="11284" name="Line 159"/>
                <p:cNvSpPr>
                  <a:spLocks noChangeShapeType="1"/>
                </p:cNvSpPr>
                <p:nvPr/>
              </p:nvSpPr>
              <p:spPr bwMode="auto">
                <a:xfrm>
                  <a:off x="2774" y="3283"/>
                  <a:ext cx="22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85" name="Line 160"/>
                <p:cNvSpPr>
                  <a:spLocks noChangeShapeType="1"/>
                </p:cNvSpPr>
                <p:nvPr/>
              </p:nvSpPr>
              <p:spPr bwMode="auto">
                <a:xfrm>
                  <a:off x="2812" y="3328"/>
                  <a:ext cx="15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286" name="Line 161"/>
                <p:cNvSpPr>
                  <a:spLocks noChangeShapeType="1"/>
                </p:cNvSpPr>
                <p:nvPr/>
              </p:nvSpPr>
              <p:spPr bwMode="auto">
                <a:xfrm>
                  <a:off x="2856" y="3375"/>
                  <a:ext cx="6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1283" name="Text Box 162"/>
              <p:cNvSpPr txBox="1">
                <a:spLocks noChangeArrowheads="1"/>
              </p:cNvSpPr>
              <p:nvPr/>
            </p:nvSpPr>
            <p:spPr bwMode="auto">
              <a:xfrm>
                <a:off x="3152" y="573"/>
                <a:ext cx="54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 typeface="Wingdings" pitchFamily="2" charset="2"/>
                  <a:buNone/>
                </a:pPr>
                <a:r>
                  <a:rPr lang="fr-FR" b="1" i="1" dirty="0" smtClean="0"/>
                  <a:t>V</a:t>
                </a:r>
                <a:r>
                  <a:rPr lang="fr-FR" i="1" baseline="-25000" dirty="0" smtClean="0"/>
                  <a:t>S </a:t>
                </a:r>
                <a:r>
                  <a:rPr lang="fr-FR" i="1" dirty="0" smtClean="0"/>
                  <a:t>(t)</a:t>
                </a:r>
                <a:endParaRPr lang="fr-FR" i="1" baseline="30000" dirty="0">
                  <a:solidFill>
                    <a:srgbClr val="0000FF"/>
                  </a:solidFill>
                </a:endParaRPr>
              </a:p>
            </p:txBody>
          </p:sp>
        </p:grpSp>
        <p:pic>
          <p:nvPicPr>
            <p:cNvPr id="11275" name="Picture 3" descr="DSCN057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1" y="28"/>
              <a:ext cx="1428" cy="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AutoShape 47"/>
          <p:cNvSpPr>
            <a:spLocks noChangeArrowheads="1"/>
          </p:cNvSpPr>
          <p:nvPr/>
        </p:nvSpPr>
        <p:spPr bwMode="auto">
          <a:xfrm>
            <a:off x="3419877" y="4869163"/>
            <a:ext cx="216271" cy="1225351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80" name="AutoShape 47"/>
          <p:cNvSpPr>
            <a:spLocks noChangeArrowheads="1"/>
          </p:cNvSpPr>
          <p:nvPr/>
        </p:nvSpPr>
        <p:spPr bwMode="auto">
          <a:xfrm>
            <a:off x="3393013" y="2279008"/>
            <a:ext cx="242887" cy="42991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aphicFrame>
        <p:nvGraphicFramePr>
          <p:cNvPr id="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832988"/>
              </p:ext>
            </p:extLst>
          </p:nvPr>
        </p:nvGraphicFramePr>
        <p:xfrm>
          <a:off x="5318078" y="3646491"/>
          <a:ext cx="47942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1" name="Equation" r:id="rId22" imgW="330120" imgH="228600" progId="Equation.3">
                  <p:embed/>
                </p:oleObj>
              </mc:Choice>
              <mc:Fallback>
                <p:oleObj name="Equation" r:id="rId22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78" y="3646491"/>
                        <a:ext cx="479425" cy="331787"/>
                      </a:xfrm>
                      <a:prstGeom prst="rect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238671"/>
              </p:ext>
            </p:extLst>
          </p:nvPr>
        </p:nvGraphicFramePr>
        <p:xfrm>
          <a:off x="4805363" y="4221166"/>
          <a:ext cx="432911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2" name="Equation" r:id="rId24" imgW="2755800" imgH="253800" progId="Equation.3">
                  <p:embed/>
                </p:oleObj>
              </mc:Choice>
              <mc:Fallback>
                <p:oleObj name="Equation" r:id="rId24" imgW="2755800" imgH="2538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4221166"/>
                        <a:ext cx="4329112" cy="4270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38118"/>
              </p:ext>
            </p:extLst>
          </p:nvPr>
        </p:nvGraphicFramePr>
        <p:xfrm>
          <a:off x="3617913" y="3646490"/>
          <a:ext cx="6254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3" name="Equation" r:id="rId26" imgW="431640" imgH="203040" progId="Equation.3">
                  <p:embed/>
                </p:oleObj>
              </mc:Choice>
              <mc:Fallback>
                <p:oleObj name="Equation" r:id="rId26" imgW="43164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3" y="3646490"/>
                        <a:ext cx="6254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57772"/>
              </p:ext>
            </p:extLst>
          </p:nvPr>
        </p:nvGraphicFramePr>
        <p:xfrm>
          <a:off x="3766321" y="4869162"/>
          <a:ext cx="23018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4" name="Equation" r:id="rId28" imgW="1587240" imgH="291960" progId="Equation.3">
                  <p:embed/>
                </p:oleObj>
              </mc:Choice>
              <mc:Fallback>
                <p:oleObj name="Equation" r:id="rId28" imgW="1587240" imgH="29196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6321" y="4869162"/>
                        <a:ext cx="23018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63717"/>
              </p:ext>
            </p:extLst>
          </p:nvPr>
        </p:nvGraphicFramePr>
        <p:xfrm>
          <a:off x="6506096" y="2725440"/>
          <a:ext cx="452984" cy="270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65" name="Equation" r:id="rId30" imgW="253800" imgH="152280" progId="Equation.3">
                  <p:embed/>
                </p:oleObj>
              </mc:Choice>
              <mc:Fallback>
                <p:oleObj name="Equation" r:id="rId30" imgW="253800" imgH="1522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096" y="2725440"/>
                        <a:ext cx="452984" cy="270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 Box 22"/>
          <p:cNvSpPr txBox="1">
            <a:spLocks noChangeArrowheads="1"/>
          </p:cNvSpPr>
          <p:nvPr/>
        </p:nvSpPr>
        <p:spPr bwMode="auto">
          <a:xfrm>
            <a:off x="3599629" y="2333008"/>
            <a:ext cx="1908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400" dirty="0" smtClean="0"/>
              <a:t>For “low enough” 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611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9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9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0" grpId="0" animBg="1"/>
      <p:bldP spid="11341" grpId="0" animBg="1"/>
      <p:bldP spid="11342" grpId="0"/>
      <p:bldP spid="11343" grpId="0"/>
      <p:bldP spid="11336" grpId="0" animBg="1"/>
      <p:bldP spid="78" grpId="0" animBg="1"/>
      <p:bldP spid="80" grpId="0" animBg="1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22267" y="44450"/>
            <a:ext cx="84978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GB" dirty="0" smtClean="0"/>
              <a:t>Our setup to </a:t>
            </a:r>
            <a:r>
              <a:rPr lang="en-GB" dirty="0"/>
              <a:t>measure </a:t>
            </a:r>
            <a:r>
              <a:rPr lang="en-GB" dirty="0" smtClean="0"/>
              <a:t>cubic susceptibilities</a:t>
            </a:r>
            <a:endParaRPr lang="en-GB" dirty="0"/>
          </a:p>
        </p:txBody>
      </p:sp>
      <p:grpSp>
        <p:nvGrpSpPr>
          <p:cNvPr id="6" name="Groupe 5"/>
          <p:cNvGrpSpPr/>
          <p:nvPr/>
        </p:nvGrpSpPr>
        <p:grpSpPr>
          <a:xfrm>
            <a:off x="227807" y="1245842"/>
            <a:ext cx="3912145" cy="2695575"/>
            <a:chOff x="107508" y="1245842"/>
            <a:chExt cx="3912145" cy="2695575"/>
          </a:xfrm>
        </p:grpSpPr>
        <p:sp>
          <p:nvSpPr>
            <p:cNvPr id="13339" name="Rectangle 87"/>
            <p:cNvSpPr>
              <a:spLocks noChangeArrowheads="1"/>
            </p:cNvSpPr>
            <p:nvPr/>
          </p:nvSpPr>
          <p:spPr bwMode="auto">
            <a:xfrm rot="2572253">
              <a:off x="1052071" y="2242792"/>
              <a:ext cx="423863" cy="128588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13340" name="Oval 7"/>
            <p:cNvSpPr>
              <a:spLocks noChangeArrowheads="1"/>
            </p:cNvSpPr>
            <p:nvPr/>
          </p:nvSpPr>
          <p:spPr bwMode="auto">
            <a:xfrm>
              <a:off x="1329883" y="2698405"/>
              <a:ext cx="87313" cy="809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41" name="Text Box 9"/>
            <p:cNvSpPr txBox="1">
              <a:spLocks noChangeArrowheads="1"/>
            </p:cNvSpPr>
            <p:nvPr/>
          </p:nvSpPr>
          <p:spPr bwMode="auto">
            <a:xfrm>
              <a:off x="1472758" y="2788892"/>
              <a:ext cx="544513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b="1" i="1"/>
                <a:t>V</a:t>
              </a:r>
              <a:r>
                <a:rPr lang="fr-FR" b="1" i="1" baseline="-25000"/>
                <a:t>meas</a:t>
              </a:r>
              <a:endParaRPr lang="fr-FR" b="1"/>
            </a:p>
          </p:txBody>
        </p:sp>
        <p:sp>
          <p:nvSpPr>
            <p:cNvPr id="13342" name="Line 10"/>
            <p:cNvSpPr>
              <a:spLocks noChangeShapeType="1"/>
            </p:cNvSpPr>
            <p:nvPr/>
          </p:nvSpPr>
          <p:spPr bwMode="auto">
            <a:xfrm flipH="1" flipV="1">
              <a:off x="1656908" y="3535017"/>
              <a:ext cx="95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343" name="Group 11"/>
            <p:cNvGrpSpPr>
              <a:grpSpLocks/>
            </p:cNvGrpSpPr>
            <p:nvPr/>
          </p:nvGrpSpPr>
          <p:grpSpPr bwMode="auto">
            <a:xfrm>
              <a:off x="1433071" y="3823942"/>
              <a:ext cx="508000" cy="117475"/>
              <a:chOff x="2788" y="3145"/>
              <a:chExt cx="221" cy="57"/>
            </a:xfrm>
          </p:grpSpPr>
          <p:sp>
            <p:nvSpPr>
              <p:cNvPr id="13376" name="Line 12"/>
              <p:cNvSpPr>
                <a:spLocks noChangeShapeType="1"/>
              </p:cNvSpPr>
              <p:nvPr/>
            </p:nvSpPr>
            <p:spPr bwMode="auto">
              <a:xfrm>
                <a:off x="2788" y="3145"/>
                <a:ext cx="2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7" name="Line 13"/>
              <p:cNvSpPr>
                <a:spLocks noChangeShapeType="1"/>
              </p:cNvSpPr>
              <p:nvPr/>
            </p:nvSpPr>
            <p:spPr bwMode="auto">
              <a:xfrm>
                <a:off x="2817" y="3169"/>
                <a:ext cx="15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8" name="Line 14"/>
              <p:cNvSpPr>
                <a:spLocks noChangeShapeType="1"/>
              </p:cNvSpPr>
              <p:nvPr/>
            </p:nvSpPr>
            <p:spPr bwMode="auto">
              <a:xfrm>
                <a:off x="2856" y="3202"/>
                <a:ext cx="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44" name="Line 17"/>
            <p:cNvSpPr>
              <a:spLocks noChangeShapeType="1"/>
            </p:cNvSpPr>
            <p:nvPr/>
          </p:nvSpPr>
          <p:spPr bwMode="auto">
            <a:xfrm rot="2750648" flipH="1" flipV="1">
              <a:off x="1533083" y="2118967"/>
              <a:ext cx="696913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5" name="Line 39"/>
            <p:cNvSpPr>
              <a:spLocks noChangeShapeType="1"/>
            </p:cNvSpPr>
            <p:nvPr/>
          </p:nvSpPr>
          <p:spPr bwMode="auto">
            <a:xfrm rot="2750648" flipV="1">
              <a:off x="1961708" y="2523780"/>
              <a:ext cx="58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6" name="Line 41"/>
            <p:cNvSpPr>
              <a:spLocks noChangeShapeType="1"/>
            </p:cNvSpPr>
            <p:nvPr/>
          </p:nvSpPr>
          <p:spPr bwMode="auto">
            <a:xfrm rot="18850875" flipH="1" flipV="1">
              <a:off x="1223521" y="2071342"/>
              <a:ext cx="51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7" name="Line 42"/>
            <p:cNvSpPr>
              <a:spLocks noChangeShapeType="1"/>
            </p:cNvSpPr>
            <p:nvPr/>
          </p:nvSpPr>
          <p:spPr bwMode="auto">
            <a:xfrm rot="18850875" flipH="1" flipV="1">
              <a:off x="1302896" y="2050704"/>
              <a:ext cx="0" cy="4238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8" name="Line 61"/>
            <p:cNvSpPr>
              <a:spLocks noChangeShapeType="1"/>
            </p:cNvSpPr>
            <p:nvPr/>
          </p:nvSpPr>
          <p:spPr bwMode="auto">
            <a:xfrm rot="18850875" flipH="1" flipV="1">
              <a:off x="779021" y="2550767"/>
              <a:ext cx="5445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49" name="Line 64"/>
            <p:cNvSpPr>
              <a:spLocks noChangeShapeType="1"/>
            </p:cNvSpPr>
            <p:nvPr/>
          </p:nvSpPr>
          <p:spPr bwMode="auto">
            <a:xfrm>
              <a:off x="877446" y="2749205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0" name="Line 65"/>
            <p:cNvSpPr>
              <a:spLocks noChangeShapeType="1"/>
            </p:cNvSpPr>
            <p:nvPr/>
          </p:nvSpPr>
          <p:spPr bwMode="auto">
            <a:xfrm flipH="1">
              <a:off x="1661671" y="2744442"/>
              <a:ext cx="779463" cy="7905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1" name="AutoShape 68"/>
            <p:cNvSpPr>
              <a:spLocks noChangeArrowheads="1"/>
            </p:cNvSpPr>
            <p:nvPr/>
          </p:nvSpPr>
          <p:spPr bwMode="auto">
            <a:xfrm>
              <a:off x="1339408" y="1245842"/>
              <a:ext cx="641350" cy="46513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grpSp>
          <p:nvGrpSpPr>
            <p:cNvPr id="13352" name="Group 69"/>
            <p:cNvGrpSpPr>
              <a:grpSpLocks/>
            </p:cNvGrpSpPr>
            <p:nvPr/>
          </p:nvGrpSpPr>
          <p:grpSpPr bwMode="auto">
            <a:xfrm>
              <a:off x="1450533" y="1295055"/>
              <a:ext cx="417513" cy="369888"/>
              <a:chOff x="970" y="3158"/>
              <a:chExt cx="240" cy="221"/>
            </a:xfrm>
          </p:grpSpPr>
          <p:sp>
            <p:nvSpPr>
              <p:cNvPr id="13373" name="Oval 70"/>
              <p:cNvSpPr>
                <a:spLocks noChangeArrowheads="1"/>
              </p:cNvSpPr>
              <p:nvPr/>
            </p:nvSpPr>
            <p:spPr bwMode="auto">
              <a:xfrm>
                <a:off x="970" y="3158"/>
                <a:ext cx="240" cy="22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22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74" name="Line 71"/>
              <p:cNvSpPr>
                <a:spLocks noChangeShapeType="1"/>
              </p:cNvSpPr>
              <p:nvPr/>
            </p:nvSpPr>
            <p:spPr bwMode="auto">
              <a:xfrm>
                <a:off x="998" y="3273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5" name="Freeform 72"/>
              <p:cNvSpPr>
                <a:spLocks/>
              </p:cNvSpPr>
              <p:nvPr/>
            </p:nvSpPr>
            <p:spPr bwMode="auto">
              <a:xfrm>
                <a:off x="1034" y="3229"/>
                <a:ext cx="107" cy="90"/>
              </a:xfrm>
              <a:custGeom>
                <a:avLst/>
                <a:gdLst>
                  <a:gd name="T0" fmla="*/ 0 w 384"/>
                  <a:gd name="T1" fmla="*/ 0 h 282"/>
                  <a:gd name="T2" fmla="*/ 0 w 384"/>
                  <a:gd name="T3" fmla="*/ 0 h 282"/>
                  <a:gd name="T4" fmla="*/ 0 w 384"/>
                  <a:gd name="T5" fmla="*/ 0 h 282"/>
                  <a:gd name="T6" fmla="*/ 0 w 384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4"/>
                  <a:gd name="T13" fmla="*/ 0 h 282"/>
                  <a:gd name="T14" fmla="*/ 384 w 384"/>
                  <a:gd name="T15" fmla="*/ 282 h 28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4" h="282">
                    <a:moveTo>
                      <a:pt x="0" y="169"/>
                    </a:moveTo>
                    <a:cubicBezTo>
                      <a:pt x="39" y="84"/>
                      <a:pt x="79" y="0"/>
                      <a:pt x="124" y="16"/>
                    </a:cubicBezTo>
                    <a:cubicBezTo>
                      <a:pt x="169" y="32"/>
                      <a:pt x="225" y="248"/>
                      <a:pt x="268" y="265"/>
                    </a:cubicBezTo>
                    <a:cubicBezTo>
                      <a:pt x="311" y="282"/>
                      <a:pt x="365" y="146"/>
                      <a:pt x="384" y="121"/>
                    </a:cubicBez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53" name="Rectangle 73"/>
            <p:cNvSpPr>
              <a:spLocks noChangeArrowheads="1"/>
            </p:cNvSpPr>
            <p:nvPr/>
          </p:nvSpPr>
          <p:spPr bwMode="auto">
            <a:xfrm rot="2709269">
              <a:off x="1139383" y="3127029"/>
              <a:ext cx="331788" cy="112713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4" name="Line 75"/>
            <p:cNvSpPr>
              <a:spLocks noChangeShapeType="1"/>
            </p:cNvSpPr>
            <p:nvPr/>
          </p:nvSpPr>
          <p:spPr bwMode="auto">
            <a:xfrm>
              <a:off x="872683" y="2741267"/>
              <a:ext cx="5254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5" name="Line 76"/>
            <p:cNvSpPr>
              <a:spLocks noChangeShapeType="1"/>
            </p:cNvSpPr>
            <p:nvPr/>
          </p:nvSpPr>
          <p:spPr bwMode="auto">
            <a:xfrm>
              <a:off x="1926783" y="2736505"/>
              <a:ext cx="527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6" name="Rectangle 73"/>
            <p:cNvSpPr>
              <a:spLocks noChangeArrowheads="1"/>
            </p:cNvSpPr>
            <p:nvPr/>
          </p:nvSpPr>
          <p:spPr bwMode="auto">
            <a:xfrm rot="18890731" flipH="1">
              <a:off x="1844233" y="3154017"/>
              <a:ext cx="306388" cy="8572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7" name="Line 43"/>
            <p:cNvSpPr>
              <a:spLocks noChangeShapeType="1"/>
            </p:cNvSpPr>
            <p:nvPr/>
          </p:nvSpPr>
          <p:spPr bwMode="auto">
            <a:xfrm rot="18850875">
              <a:off x="1225108" y="2141192"/>
              <a:ext cx="0" cy="42227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58" name="Oval 7"/>
            <p:cNvSpPr>
              <a:spLocks noChangeArrowheads="1"/>
            </p:cNvSpPr>
            <p:nvPr/>
          </p:nvSpPr>
          <p:spPr bwMode="auto">
            <a:xfrm>
              <a:off x="1926783" y="2695230"/>
              <a:ext cx="88900" cy="825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2200">
                <a:solidFill>
                  <a:schemeClr val="bg1"/>
                </a:solidFill>
              </a:endParaRPr>
            </a:p>
          </p:txBody>
        </p:sp>
        <p:sp>
          <p:nvSpPr>
            <p:cNvPr id="13359" name="Text Box 9"/>
            <p:cNvSpPr txBox="1">
              <a:spLocks noChangeArrowheads="1"/>
            </p:cNvSpPr>
            <p:nvPr/>
          </p:nvSpPr>
          <p:spPr bwMode="auto">
            <a:xfrm>
              <a:off x="1091758" y="3242917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solidFill>
                    <a:srgbClr val="008000"/>
                  </a:solidFill>
                </a:rPr>
                <a:t>r</a:t>
              </a:r>
              <a:r>
                <a:rPr lang="fr-FR" sz="1600" b="1" i="1" baseline="-2500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60" name="Text Box 9"/>
            <p:cNvSpPr txBox="1">
              <a:spLocks noChangeArrowheads="1"/>
            </p:cNvSpPr>
            <p:nvPr/>
          </p:nvSpPr>
          <p:spPr bwMode="auto">
            <a:xfrm>
              <a:off x="107508" y="1726855"/>
              <a:ext cx="855663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Z</a:t>
              </a:r>
              <a:r>
                <a:rPr lang="fr-FR" sz="1500" b="1" i="1" baseline="-25000">
                  <a:solidFill>
                    <a:srgbClr val="FF3300"/>
                  </a:solidFill>
                </a:rPr>
                <a:t>2</a:t>
              </a:r>
              <a:r>
                <a:rPr lang="fr-FR" sz="1500" b="1" i="1">
                  <a:solidFill>
                    <a:srgbClr val="FF3300"/>
                  </a:solidFill>
                </a:rPr>
                <a:t> = thick</a:t>
              </a:r>
            </a:p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capacitor</a:t>
              </a:r>
            </a:p>
            <a:p>
              <a:pPr eaLnBrk="1" hangingPunct="1"/>
              <a:r>
                <a:rPr lang="fr-FR" sz="1500" b="1">
                  <a:solidFill>
                    <a:srgbClr val="FF3300"/>
                  </a:solidFill>
                </a:rPr>
                <a:t>(</a:t>
              </a:r>
              <a:r>
                <a:rPr lang="fr-FR" sz="1500" b="1" i="1">
                  <a:solidFill>
                    <a:srgbClr val="FF3300"/>
                  </a:solidFill>
                </a:rPr>
                <a:t>2</a:t>
              </a:r>
              <a:r>
                <a:rPr lang="fr-FR" sz="1500" b="1" i="1">
                  <a:solidFill>
                    <a:srgbClr val="FF3300"/>
                  </a:solidFill>
                  <a:cs typeface="Arial" charset="0"/>
                </a:rPr>
                <a:t>×thin</a:t>
              </a:r>
              <a:r>
                <a:rPr lang="fr-FR" sz="1500" b="1">
                  <a:solidFill>
                    <a:srgbClr val="FF3300"/>
                  </a:solidFill>
                  <a:cs typeface="Arial" charset="0"/>
                </a:rPr>
                <a:t>)</a:t>
              </a:r>
            </a:p>
          </p:txBody>
        </p:sp>
        <p:grpSp>
          <p:nvGrpSpPr>
            <p:cNvPr id="13361" name="Group 94"/>
            <p:cNvGrpSpPr>
              <a:grpSpLocks/>
            </p:cNvGrpSpPr>
            <p:nvPr/>
          </p:nvGrpSpPr>
          <p:grpSpPr bwMode="auto">
            <a:xfrm>
              <a:off x="1831533" y="2269780"/>
              <a:ext cx="473075" cy="100013"/>
              <a:chOff x="1280" y="2037"/>
              <a:chExt cx="395" cy="81"/>
            </a:xfrm>
          </p:grpSpPr>
          <p:sp>
            <p:nvSpPr>
              <p:cNvPr id="13370" name="Rectangle 91"/>
              <p:cNvSpPr>
                <a:spLocks noChangeArrowheads="1"/>
              </p:cNvSpPr>
              <p:nvPr/>
            </p:nvSpPr>
            <p:spPr bwMode="auto">
              <a:xfrm rot="19027747" flipH="1">
                <a:off x="1301" y="2037"/>
                <a:ext cx="356" cy="8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13371" name="Line 20"/>
              <p:cNvSpPr>
                <a:spLocks noChangeShapeType="1"/>
              </p:cNvSpPr>
              <p:nvPr/>
            </p:nvSpPr>
            <p:spPr bwMode="auto">
              <a:xfrm rot="2750648" flipV="1">
                <a:off x="1457" y="1877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72" name="Line 21"/>
              <p:cNvSpPr>
                <a:spLocks noChangeShapeType="1"/>
              </p:cNvSpPr>
              <p:nvPr/>
            </p:nvSpPr>
            <p:spPr bwMode="auto">
              <a:xfrm rot="2750648" flipV="1">
                <a:off x="1498" y="1920"/>
                <a:ext cx="0" cy="35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362" name="Text Box 9"/>
            <p:cNvSpPr txBox="1">
              <a:spLocks noChangeArrowheads="1"/>
            </p:cNvSpPr>
            <p:nvPr/>
          </p:nvSpPr>
          <p:spPr bwMode="auto">
            <a:xfrm>
              <a:off x="2285558" y="1869730"/>
              <a:ext cx="8556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Z</a:t>
              </a:r>
              <a:r>
                <a:rPr lang="fr-FR" sz="1500" b="1" i="1" baseline="-25000">
                  <a:solidFill>
                    <a:srgbClr val="FF3300"/>
                  </a:solidFill>
                </a:rPr>
                <a:t>1</a:t>
              </a:r>
              <a:r>
                <a:rPr lang="fr-FR" sz="1500" b="1" i="1">
                  <a:solidFill>
                    <a:srgbClr val="FF3300"/>
                  </a:solidFill>
                </a:rPr>
                <a:t> = thin</a:t>
              </a:r>
            </a:p>
            <a:p>
              <a:pPr eaLnBrk="1" hangingPunct="1"/>
              <a:r>
                <a:rPr lang="fr-FR" sz="1500" b="1" i="1">
                  <a:solidFill>
                    <a:srgbClr val="FF3300"/>
                  </a:solidFill>
                </a:rPr>
                <a:t>capacitor</a:t>
              </a:r>
            </a:p>
          </p:txBody>
        </p:sp>
        <p:sp>
          <p:nvSpPr>
            <p:cNvPr id="13363" name="Freeform 96"/>
            <p:cNvSpPr>
              <a:spLocks/>
            </p:cNvSpPr>
            <p:nvPr/>
          </p:nvSpPr>
          <p:spPr bwMode="auto">
            <a:xfrm>
              <a:off x="717108" y="2565055"/>
              <a:ext cx="250825" cy="423863"/>
            </a:xfrm>
            <a:custGeom>
              <a:avLst/>
              <a:gdLst>
                <a:gd name="T0" fmla="*/ 927816877 w 209"/>
                <a:gd name="T1" fmla="*/ 0 h 338"/>
                <a:gd name="T2" fmla="*/ 927816877 w 209"/>
                <a:gd name="T3" fmla="*/ 1058555294 h 338"/>
                <a:gd name="T4" fmla="*/ 927816877 w 209"/>
                <a:gd name="T5" fmla="*/ 1058555294 h 338"/>
                <a:gd name="T6" fmla="*/ 0 60000 65536"/>
                <a:gd name="T7" fmla="*/ 0 60000 65536"/>
                <a:gd name="T8" fmla="*/ 0 60000 65536"/>
                <a:gd name="T9" fmla="*/ 0 w 209"/>
                <a:gd name="T10" fmla="*/ 0 h 338"/>
                <a:gd name="T11" fmla="*/ 209 w 209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8">
                  <a:moveTo>
                    <a:pt x="108" y="0"/>
                  </a:moveTo>
                  <a:cubicBezTo>
                    <a:pt x="54" y="27"/>
                    <a:pt x="0" y="54"/>
                    <a:pt x="17" y="110"/>
                  </a:cubicBezTo>
                  <a:cubicBezTo>
                    <a:pt x="34" y="166"/>
                    <a:pt x="121" y="252"/>
                    <a:pt x="209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4" name="Freeform 97"/>
            <p:cNvSpPr>
              <a:spLocks/>
            </p:cNvSpPr>
            <p:nvPr/>
          </p:nvSpPr>
          <p:spPr bwMode="auto">
            <a:xfrm flipH="1">
              <a:off x="2331596" y="2574580"/>
              <a:ext cx="249238" cy="422275"/>
            </a:xfrm>
            <a:custGeom>
              <a:avLst/>
              <a:gdLst>
                <a:gd name="T0" fmla="*/ 910311364 w 209"/>
                <a:gd name="T1" fmla="*/ 0 h 338"/>
                <a:gd name="T2" fmla="*/ 910311364 w 209"/>
                <a:gd name="T3" fmla="*/ 1046705905 h 338"/>
                <a:gd name="T4" fmla="*/ 910311364 w 209"/>
                <a:gd name="T5" fmla="*/ 1046705905 h 338"/>
                <a:gd name="T6" fmla="*/ 0 60000 65536"/>
                <a:gd name="T7" fmla="*/ 0 60000 65536"/>
                <a:gd name="T8" fmla="*/ 0 60000 65536"/>
                <a:gd name="T9" fmla="*/ 0 w 209"/>
                <a:gd name="T10" fmla="*/ 0 h 338"/>
                <a:gd name="T11" fmla="*/ 209 w 209"/>
                <a:gd name="T12" fmla="*/ 338 h 3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" h="338">
                  <a:moveTo>
                    <a:pt x="108" y="0"/>
                  </a:moveTo>
                  <a:cubicBezTo>
                    <a:pt x="54" y="27"/>
                    <a:pt x="0" y="54"/>
                    <a:pt x="17" y="110"/>
                  </a:cubicBezTo>
                  <a:cubicBezTo>
                    <a:pt x="34" y="166"/>
                    <a:pt x="121" y="252"/>
                    <a:pt x="209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68" name="Text Box 9"/>
            <p:cNvSpPr txBox="1">
              <a:spLocks noChangeArrowheads="1"/>
            </p:cNvSpPr>
            <p:nvPr/>
          </p:nvSpPr>
          <p:spPr bwMode="auto">
            <a:xfrm>
              <a:off x="2015683" y="3242917"/>
              <a:ext cx="1905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>
                  <a:solidFill>
                    <a:srgbClr val="008000"/>
                  </a:solidFill>
                </a:rPr>
                <a:t>r</a:t>
              </a:r>
              <a:r>
                <a:rPr lang="fr-FR" sz="1600" b="1" i="1" baseline="-2500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369" name="Line 66"/>
            <p:cNvSpPr>
              <a:spLocks noChangeShapeType="1"/>
            </p:cNvSpPr>
            <p:nvPr/>
          </p:nvSpPr>
          <p:spPr bwMode="auto">
            <a:xfrm flipV="1">
              <a:off x="1661671" y="1653830"/>
              <a:ext cx="0" cy="227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318" name="Text Box 49"/>
            <p:cNvSpPr txBox="1">
              <a:spLocks noChangeArrowheads="1"/>
            </p:cNvSpPr>
            <p:nvPr/>
          </p:nvSpPr>
          <p:spPr bwMode="auto">
            <a:xfrm>
              <a:off x="1979716" y="1314869"/>
              <a:ext cx="2039937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fr-FR" b="1" dirty="0" err="1" smtClean="0"/>
                <a:t>V</a:t>
              </a:r>
              <a:r>
                <a:rPr lang="fr-FR" b="1" baseline="-25000" dirty="0" err="1" smtClean="0"/>
                <a:t>ac</a:t>
              </a:r>
              <a:r>
                <a:rPr lang="fr-FR" baseline="-25000" dirty="0" smtClean="0"/>
                <a:t> </a:t>
              </a:r>
              <a:r>
                <a:rPr lang="fr-FR" dirty="0" smtClean="0"/>
                <a:t>e </a:t>
              </a:r>
              <a:r>
                <a:rPr lang="fr-FR" baseline="30000" dirty="0"/>
                <a:t>j</a:t>
              </a:r>
              <a:r>
                <a:rPr lang="fr-FR" baseline="30000" dirty="0" smtClean="0"/>
                <a:t> </a:t>
              </a:r>
              <a:r>
                <a:rPr lang="fr-FR" baseline="30000" dirty="0">
                  <a:latin typeface="Symbol" pitchFamily="18" charset="2"/>
                </a:rPr>
                <a:t>w</a:t>
              </a:r>
              <a:r>
                <a:rPr lang="fr-FR" baseline="30000" dirty="0"/>
                <a:t> </a:t>
              </a:r>
              <a:r>
                <a:rPr lang="fr-FR" baseline="30000" dirty="0" smtClean="0"/>
                <a:t>t </a:t>
              </a:r>
              <a:r>
                <a:rPr lang="fr-FR" dirty="0" smtClean="0"/>
                <a:t>+ </a:t>
              </a:r>
              <a:r>
                <a:rPr lang="fr-FR" dirty="0" err="1" smtClean="0"/>
                <a:t>V</a:t>
              </a:r>
              <a:r>
                <a:rPr lang="fr-FR" baseline="-25000" dirty="0" err="1" smtClean="0"/>
                <a:t>st</a:t>
              </a:r>
              <a:endParaRPr lang="fr-FR" baseline="-25000" dirty="0"/>
            </a:p>
          </p:txBody>
        </p:sp>
      </p:grpSp>
      <p:sp>
        <p:nvSpPr>
          <p:cNvPr id="13319" name="Text Box 50"/>
          <p:cNvSpPr txBox="1">
            <a:spLocks noChangeArrowheads="1"/>
          </p:cNvSpPr>
          <p:nvPr/>
        </p:nvSpPr>
        <p:spPr bwMode="auto">
          <a:xfrm>
            <a:off x="594876" y="548680"/>
            <a:ext cx="6785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Bridge with two </a:t>
            </a:r>
            <a:r>
              <a:rPr lang="en-US" dirty="0">
                <a:solidFill>
                  <a:srgbClr val="FF0000"/>
                </a:solidFill>
              </a:rPr>
              <a:t>glycerol-filled capacitors of different </a:t>
            </a:r>
            <a:r>
              <a:rPr lang="en-US" dirty="0" smtClean="0">
                <a:solidFill>
                  <a:srgbClr val="FF0000"/>
                </a:solidFill>
              </a:rPr>
              <a:t>thicknesses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3907" name="Text Box 207"/>
          <p:cNvSpPr txBox="1">
            <a:spLocks noChangeArrowheads="1"/>
          </p:cNvSpPr>
          <p:nvPr/>
        </p:nvSpPr>
        <p:spPr bwMode="auto">
          <a:xfrm>
            <a:off x="7226799" y="471736"/>
            <a:ext cx="186198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Font typeface="Wingdings" pitchFamily="2" charset="2"/>
              <a:buNone/>
            </a:pPr>
            <a:r>
              <a:rPr lang="en-GB" sz="1400" dirty="0" smtClean="0">
                <a:latin typeface="Times New Roman" pitchFamily="18" charset="0"/>
              </a:rPr>
              <a:t>C</a:t>
            </a:r>
            <a:r>
              <a:rPr lang="en-GB" sz="1400" dirty="0">
                <a:latin typeface="Times New Roman" pitchFamily="18" charset="0"/>
              </a:rPr>
              <a:t>. </a:t>
            </a:r>
            <a:r>
              <a:rPr lang="en-GB" sz="1400" dirty="0" err="1" smtClean="0">
                <a:latin typeface="Times New Roman" pitchFamily="18" charset="0"/>
              </a:rPr>
              <a:t>Thibierge</a:t>
            </a:r>
            <a:r>
              <a:rPr lang="en-GB" sz="1400" dirty="0" smtClean="0">
                <a:latin typeface="Times New Roman" pitchFamily="18" charset="0"/>
              </a:rPr>
              <a:t> et al, RSI </a:t>
            </a:r>
            <a:r>
              <a:rPr lang="fr-FR" sz="1400" b="1" dirty="0">
                <a:latin typeface="Times New Roman" pitchFamily="18" charset="0"/>
              </a:rPr>
              <a:t>79</a:t>
            </a:r>
            <a:r>
              <a:rPr lang="fr-FR" sz="1400" dirty="0">
                <a:latin typeface="Times New Roman" pitchFamily="18" charset="0"/>
              </a:rPr>
              <a:t>, 103905 (2008))</a:t>
            </a:r>
          </a:p>
        </p:txBody>
      </p:sp>
      <p:sp>
        <p:nvSpPr>
          <p:cNvPr id="13329" name="AutoShape 84"/>
          <p:cNvSpPr>
            <a:spLocks noChangeArrowheads="1"/>
          </p:cNvSpPr>
          <p:nvPr/>
        </p:nvSpPr>
        <p:spPr bwMode="auto">
          <a:xfrm>
            <a:off x="3952253" y="5890007"/>
            <a:ext cx="5012235" cy="96063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30" name="Text Box 80"/>
          <p:cNvSpPr txBox="1">
            <a:spLocks noChangeArrowheads="1"/>
          </p:cNvSpPr>
          <p:nvPr/>
        </p:nvSpPr>
        <p:spPr bwMode="auto">
          <a:xfrm>
            <a:off x="4075564" y="5949282"/>
            <a:ext cx="2152621" cy="8771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V~ V</a:t>
            </a:r>
            <a:r>
              <a:rPr lang="en-US" sz="2000" baseline="-25000" dirty="0" smtClean="0">
                <a:solidFill>
                  <a:srgbClr val="FF0000"/>
                </a:solidFill>
              </a:rPr>
              <a:t>st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ac</a:t>
            </a:r>
            <a:endParaRPr lang="en-US" sz="2000" baseline="-250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Phase (</a:t>
            </a:r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000" dirty="0">
                <a:solidFill>
                  <a:srgbClr val="FF0000"/>
                </a:solidFill>
              </a:rPr>
              <a:t>V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) = </a:t>
            </a:r>
            <a:r>
              <a:rPr lang="en-US" sz="2000" dirty="0" err="1" smtClean="0">
                <a:solidFill>
                  <a:srgbClr val="FF0000"/>
                </a:solidFill>
                <a:sym typeface="Symbol"/>
              </a:rPr>
              <a:t>cte</a:t>
            </a:r>
            <a:endParaRPr lang="en-GB" sz="2000" dirty="0">
              <a:solidFill>
                <a:srgbClr val="FF0000"/>
              </a:solidFill>
            </a:endParaRPr>
          </a:p>
        </p:txBody>
      </p:sp>
      <p:graphicFrame>
        <p:nvGraphicFramePr>
          <p:cNvPr id="13332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6097987"/>
              </p:ext>
            </p:extLst>
          </p:nvPr>
        </p:nvGraphicFramePr>
        <p:xfrm>
          <a:off x="6781803" y="5949951"/>
          <a:ext cx="1697039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4" name="Equation" r:id="rId4" imgW="927000" imgH="533160" progId="Equation.3">
                  <p:embed/>
                </p:oleObj>
              </mc:Choice>
              <mc:Fallback>
                <p:oleObj name="Equation" r:id="rId4" imgW="9270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3" y="5949951"/>
                        <a:ext cx="1697039" cy="946150"/>
                      </a:xfrm>
                      <a:prstGeom prst="rect">
                        <a:avLst/>
                      </a:prstGeom>
                      <a:noFill/>
                      <a:ln w="0"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50"/>
          <p:cNvSpPr txBox="1">
            <a:spLocks noChangeArrowheads="1"/>
          </p:cNvSpPr>
          <p:nvPr/>
        </p:nvSpPr>
        <p:spPr bwMode="auto">
          <a:xfrm>
            <a:off x="168509" y="4828178"/>
            <a:ext cx="3370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ym typeface="Symbol"/>
              </a:rPr>
              <a:t> </a:t>
            </a:r>
            <a:r>
              <a:rPr lang="en-US" dirty="0"/>
              <a:t>when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r>
              <a:rPr lang="en-US" dirty="0" smtClean="0"/>
              <a:t>=r</a:t>
            </a:r>
            <a:r>
              <a:rPr lang="en-US" baseline="-25000" dirty="0" smtClean="0"/>
              <a:t>2</a:t>
            </a:r>
            <a:r>
              <a:rPr lang="en-US" dirty="0" smtClean="0"/>
              <a:t>Z</a:t>
            </a:r>
            <a:r>
              <a:rPr lang="en-US" baseline="-25000" dirty="0" smtClean="0"/>
              <a:t>2 </a:t>
            </a:r>
            <a:r>
              <a:rPr lang="en-US" dirty="0" smtClean="0"/>
              <a:t>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lin</a:t>
            </a:r>
            <a:r>
              <a:rPr lang="en-US" baseline="-25000" dirty="0" smtClean="0"/>
              <a:t> </a:t>
            </a:r>
            <a:r>
              <a:rPr lang="en-US" dirty="0" smtClean="0"/>
              <a:t>cancels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721461" y="2996952"/>
            <a:ext cx="461579" cy="3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340345" y="2996952"/>
            <a:ext cx="2976350" cy="1847192"/>
            <a:chOff x="340345" y="2996952"/>
            <a:chExt cx="2976350" cy="1847192"/>
          </a:xfrm>
        </p:grpSpPr>
        <p:sp>
          <p:nvSpPr>
            <p:cNvPr id="13365" name="Text Box 98"/>
            <p:cNvSpPr txBox="1">
              <a:spLocks noChangeArrowheads="1"/>
            </p:cNvSpPr>
            <p:nvPr/>
          </p:nvSpPr>
          <p:spPr bwMode="auto">
            <a:xfrm>
              <a:off x="340345" y="3048649"/>
              <a:ext cx="7032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Lin</a:t>
              </a:r>
              <a:r>
                <a:rPr lang="fr-FR" sz="1600" baseline="-25000" dirty="0" smtClean="0"/>
                <a:t> </a:t>
              </a:r>
              <a:r>
                <a:rPr lang="fr-FR" sz="1600" dirty="0" smtClean="0"/>
                <a:t>+</a:t>
              </a:r>
              <a:endParaRPr lang="fr-FR" sz="1600" dirty="0"/>
            </a:p>
            <a:p>
              <a:pPr eaLnBrk="1" hangingPunct="1"/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NonlLin</a:t>
              </a:r>
              <a:endParaRPr lang="fr-FR" sz="1600" dirty="0"/>
            </a:p>
          </p:txBody>
        </p:sp>
        <p:graphicFrame>
          <p:nvGraphicFramePr>
            <p:cNvPr id="2" name="Obje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001243"/>
                </p:ext>
              </p:extLst>
            </p:nvPr>
          </p:nvGraphicFramePr>
          <p:xfrm>
            <a:off x="343197" y="4101194"/>
            <a:ext cx="1749425" cy="742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35" name="Equation" r:id="rId6" imgW="990360" imgH="393480" progId="Equation.3">
                    <p:embed/>
                  </p:oleObj>
                </mc:Choice>
                <mc:Fallback>
                  <p:oleObj name="Equation" r:id="rId6" imgW="990360" imgH="39348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197" y="4101194"/>
                          <a:ext cx="1749425" cy="742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98"/>
            <p:cNvSpPr txBox="1">
              <a:spLocks noChangeArrowheads="1"/>
            </p:cNvSpPr>
            <p:nvPr/>
          </p:nvSpPr>
          <p:spPr bwMode="auto">
            <a:xfrm>
              <a:off x="2441134" y="2996952"/>
              <a:ext cx="87556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i="1" dirty="0" smtClean="0"/>
                <a:t>2 </a:t>
              </a:r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Lin</a:t>
              </a:r>
              <a:r>
                <a:rPr lang="fr-FR" sz="1600" baseline="-25000" dirty="0" smtClean="0"/>
                <a:t> </a:t>
              </a:r>
              <a:r>
                <a:rPr lang="fr-FR" sz="1600" dirty="0" smtClean="0"/>
                <a:t>+</a:t>
              </a:r>
              <a:endParaRPr lang="fr-FR" sz="1600" dirty="0"/>
            </a:p>
            <a:p>
              <a:pPr eaLnBrk="1" hangingPunct="1"/>
              <a:r>
                <a:rPr lang="fr-FR" sz="1600" b="1" i="1" dirty="0" smtClean="0"/>
                <a:t>8</a:t>
              </a:r>
              <a:r>
                <a:rPr lang="fr-FR" sz="1600" i="1" dirty="0" smtClean="0"/>
                <a:t> </a:t>
              </a:r>
              <a:r>
                <a:rPr lang="fr-FR" sz="1600" i="1" dirty="0" err="1" smtClean="0"/>
                <a:t>I</a:t>
              </a:r>
              <a:r>
                <a:rPr lang="fr-FR" sz="1600" baseline="-25000" dirty="0" err="1" smtClean="0"/>
                <a:t>NonlLin</a:t>
              </a:r>
              <a:endParaRPr lang="fr-FR" sz="1600" dirty="0"/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199419"/>
              </p:ext>
            </p:extLst>
          </p:nvPr>
        </p:nvGraphicFramePr>
        <p:xfrm>
          <a:off x="4879949" y="1196754"/>
          <a:ext cx="1492251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6" name="Equation" r:id="rId8" imgW="977760" imgH="545760" progId="Equation.3">
                  <p:embed/>
                </p:oleObj>
              </mc:Choice>
              <mc:Fallback>
                <p:oleObj name="Equation" r:id="rId8" imgW="977760" imgH="54576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49" y="1196754"/>
                        <a:ext cx="1492251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640326"/>
              </p:ext>
            </p:extLst>
          </p:nvPr>
        </p:nvGraphicFramePr>
        <p:xfrm>
          <a:off x="6450017" y="1223963"/>
          <a:ext cx="20542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7" name="Equation" r:id="rId10" imgW="1396800" imgH="393480" progId="Equation.3">
                  <p:embed/>
                </p:oleObj>
              </mc:Choice>
              <mc:Fallback>
                <p:oleObj name="Equation" r:id="rId10" imgW="139680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7" y="1223963"/>
                        <a:ext cx="2054225" cy="62071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6641"/>
              </p:ext>
            </p:extLst>
          </p:nvPr>
        </p:nvGraphicFramePr>
        <p:xfrm>
          <a:off x="6424616" y="1933578"/>
          <a:ext cx="256063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8" name="Equation" r:id="rId12" imgW="1650960" imgH="253800" progId="Equation.3">
                  <p:embed/>
                </p:oleObj>
              </mc:Choice>
              <mc:Fallback>
                <p:oleObj name="Equation" r:id="rId12" imgW="1650960" imgH="25380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4616" y="1933578"/>
                        <a:ext cx="2560637" cy="422275"/>
                      </a:xfrm>
                      <a:prstGeom prst="rect">
                        <a:avLst/>
                      </a:prstGeom>
                      <a:solidFill>
                        <a:srgbClr val="B9CDE5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Flèche vers le bas 63"/>
          <p:cNvSpPr/>
          <p:nvPr/>
        </p:nvSpPr>
        <p:spPr>
          <a:xfrm>
            <a:off x="6175214" y="2491536"/>
            <a:ext cx="359991" cy="82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6588227" y="2574582"/>
            <a:ext cx="2231927" cy="647689"/>
            <a:chOff x="6588224" y="2574579"/>
            <a:chExt cx="2231926" cy="647689"/>
          </a:xfrm>
        </p:grpSpPr>
        <p:sp>
          <p:nvSpPr>
            <p:cNvPr id="63" name="Text Box 50"/>
            <p:cNvSpPr txBox="1">
              <a:spLocks noChangeArrowheads="1"/>
            </p:cNvSpPr>
            <p:nvPr/>
          </p:nvSpPr>
          <p:spPr bwMode="auto">
            <a:xfrm>
              <a:off x="6588224" y="2574579"/>
              <a:ext cx="22319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1306BA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rgbClr val="1306BA"/>
                  </a:solidFill>
                </a:rPr>
                <a:t>V</a:t>
              </a:r>
              <a:r>
                <a:rPr lang="en-US" dirty="0"/>
                <a:t> </a:t>
              </a:r>
              <a:r>
                <a:rPr lang="en-US" dirty="0" smtClean="0"/>
                <a:t>= 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meas</a:t>
              </a:r>
              <a:r>
                <a:rPr lang="en-US" dirty="0" smtClean="0"/>
                <a:t>(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ac</a:t>
              </a:r>
              <a:r>
                <a:rPr lang="en-US" dirty="0" err="1" smtClean="0"/>
                <a:t>,V</a:t>
              </a:r>
              <a:r>
                <a:rPr lang="en-US" baseline="-25000" dirty="0" err="1" smtClean="0"/>
                <a:t>st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67" name="Text Box 50"/>
            <p:cNvSpPr txBox="1">
              <a:spLocks noChangeArrowheads="1"/>
            </p:cNvSpPr>
            <p:nvPr/>
          </p:nvSpPr>
          <p:spPr bwMode="auto">
            <a:xfrm>
              <a:off x="7092280" y="2852936"/>
              <a:ext cx="151216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- </a:t>
              </a:r>
              <a:r>
                <a:rPr lang="en-US" dirty="0" err="1" smtClean="0"/>
                <a:t>V</a:t>
              </a:r>
              <a:r>
                <a:rPr lang="en-US" baseline="-25000" dirty="0" err="1" smtClean="0"/>
                <a:t>meas</a:t>
              </a:r>
              <a:r>
                <a:rPr lang="en-US" dirty="0" smtClean="0"/>
                <a:t>(V</a:t>
              </a:r>
              <a:r>
                <a:rPr lang="en-US" baseline="-25000" dirty="0" smtClean="0"/>
                <a:t>ac</a:t>
              </a:r>
              <a:r>
                <a:rPr lang="en-US" dirty="0" smtClean="0"/>
                <a:t>,0)</a:t>
              </a:r>
              <a:endParaRPr lang="en-US" dirty="0"/>
            </a:p>
          </p:txBody>
        </p:sp>
      </p:grpSp>
      <p:sp>
        <p:nvSpPr>
          <p:cNvPr id="69" name="Flèche droite 68"/>
          <p:cNvSpPr/>
          <p:nvPr/>
        </p:nvSpPr>
        <p:spPr>
          <a:xfrm>
            <a:off x="6198653" y="6204680"/>
            <a:ext cx="461579" cy="3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3" y="2988917"/>
            <a:ext cx="4392167" cy="308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50"/>
          <p:cNvSpPr txBox="1">
            <a:spLocks noChangeArrowheads="1"/>
          </p:cNvSpPr>
          <p:nvPr/>
        </p:nvSpPr>
        <p:spPr bwMode="auto">
          <a:xfrm>
            <a:off x="2299959" y="5197510"/>
            <a:ext cx="1335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gives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NonLin</a:t>
            </a:r>
            <a:endParaRPr lang="en-US" baseline="-25000" dirty="0" smtClean="0"/>
          </a:p>
        </p:txBody>
      </p:sp>
      <p:sp>
        <p:nvSpPr>
          <p:cNvPr id="12" name="Parenthèse fermante 11"/>
          <p:cNvSpPr/>
          <p:nvPr/>
        </p:nvSpPr>
        <p:spPr>
          <a:xfrm>
            <a:off x="3485102" y="1124743"/>
            <a:ext cx="150794" cy="4442099"/>
          </a:xfrm>
          <a:prstGeom prst="rightBracket">
            <a:avLst>
              <a:gd name="adj" fmla="val 99996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lèche droite 67"/>
          <p:cNvSpPr/>
          <p:nvPr/>
        </p:nvSpPr>
        <p:spPr>
          <a:xfrm>
            <a:off x="2026798" y="5301208"/>
            <a:ext cx="240946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93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30" grpId="0" animBg="1"/>
      <p:bldP spid="66" grpId="0"/>
      <p:bldP spid="8" grpId="0" animBg="1"/>
      <p:bldP spid="64" grpId="0" animBg="1"/>
      <p:bldP spid="69" grpId="0" animBg="1"/>
      <p:bldP spid="65" grpId="0"/>
      <p:bldP spid="12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2877"/>
            <a:ext cx="80648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Motivations for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nonlinear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specially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experiment</a:t>
            </a:r>
            <a:r>
              <a:rPr lang="fr-FR" sz="2200" dirty="0" smtClean="0"/>
              <a:t>    </a:t>
            </a:r>
          </a:p>
          <a:p>
            <a:endParaRPr lang="fr-FR" sz="2200" dirty="0"/>
          </a:p>
          <a:p>
            <a:r>
              <a:rPr lang="fr-FR" sz="2600" b="1" dirty="0" smtClean="0"/>
              <a:t>III)   </a:t>
            </a:r>
            <a:r>
              <a:rPr lang="fr-FR" sz="2600" b="1" dirty="0" err="1" smtClean="0"/>
              <a:t>Results</a:t>
            </a:r>
            <a:r>
              <a:rPr lang="fr-FR" sz="2600" b="1" dirty="0" smtClean="0"/>
              <a:t> on </a:t>
            </a:r>
            <a:r>
              <a:rPr lang="fr-FR" sz="2600" b="1" dirty="0" err="1" smtClean="0"/>
              <a:t>Glycerol</a:t>
            </a:r>
            <a:endParaRPr lang="fr-FR" sz="2600" b="1" dirty="0" smtClean="0"/>
          </a:p>
          <a:p>
            <a:pPr marL="1257300" lvl="2" indent="-342900">
              <a:buFont typeface="Arial" charset="0"/>
              <a:buChar char="•"/>
            </a:pPr>
            <a:r>
              <a:rPr lang="fr-FR" sz="2200" b="1" dirty="0" err="1" smtClean="0"/>
              <a:t>Order</a:t>
            </a:r>
            <a:r>
              <a:rPr lang="fr-FR" sz="2200" b="1" dirty="0" smtClean="0"/>
              <a:t> of magnitude and </a:t>
            </a:r>
            <a:r>
              <a:rPr lang="fr-FR" sz="2200" b="1" dirty="0" err="1" smtClean="0"/>
              <a:t>comparison</a:t>
            </a:r>
            <a:r>
              <a:rPr lang="fr-FR" sz="2200" b="1" dirty="0" smtClean="0"/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Relation to </a:t>
            </a:r>
            <a:r>
              <a:rPr lang="fr-FR" sz="2200" dirty="0" err="1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fr-FR" sz="2200" baseline="-25000" dirty="0" err="1" smtClean="0">
                <a:solidFill>
                  <a:schemeClr val="bg1">
                    <a:lumMod val="50000"/>
                  </a:schemeClr>
                </a:solidFill>
              </a:rPr>
              <a:t>corr</a:t>
            </a:r>
            <a:endParaRPr lang="fr-FR" sz="2200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Tg shift</a:t>
            </a: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) 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naives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questions/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60040" y="4588748"/>
            <a:ext cx="10436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 </a:t>
            </a:r>
            <a:r>
              <a:rPr lang="en-US" sz="2200" dirty="0" smtClean="0"/>
              <a:t>NB: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023797" y="4562882"/>
            <a:ext cx="157767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600" dirty="0" smtClean="0">
                <a:latin typeface="+mj-lt"/>
              </a:rPr>
              <a:t> </a:t>
            </a:r>
            <a:r>
              <a:rPr lang="fr-FR" sz="2600" dirty="0" err="1">
                <a:latin typeface="Symbol" pitchFamily="18" charset="2"/>
              </a:rPr>
              <a:t>wt</a:t>
            </a:r>
            <a:r>
              <a:rPr lang="fr-FR" sz="2600" baseline="-25000" dirty="0" err="1">
                <a:latin typeface="Symbol" pitchFamily="18" charset="2"/>
              </a:rPr>
              <a:t>a</a:t>
            </a:r>
            <a:r>
              <a:rPr lang="fr-FR" sz="2600" dirty="0"/>
              <a:t> </a:t>
            </a:r>
            <a:r>
              <a:rPr lang="fr-FR" sz="2600" dirty="0">
                <a:sym typeface="Symbol"/>
              </a:rPr>
              <a:t> </a:t>
            </a:r>
            <a:r>
              <a:rPr lang="fr-FR" sz="2600" dirty="0" smtClean="0">
                <a:sym typeface="Symbol"/>
              </a:rPr>
              <a:t>f/f</a:t>
            </a:r>
            <a:r>
              <a:rPr lang="fr-FR" sz="2600" baseline="-25000" dirty="0" smtClean="0">
                <a:latin typeface="Symbol" pitchFamily="18" charset="2"/>
                <a:sym typeface="Symbol"/>
              </a:rPr>
              <a:t>a</a:t>
            </a:r>
            <a:endParaRPr lang="fr-FR" sz="2600" dirty="0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4104456" cy="2631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022171"/>
              </p:ext>
            </p:extLst>
          </p:nvPr>
        </p:nvGraphicFramePr>
        <p:xfrm>
          <a:off x="7510463" y="4841875"/>
          <a:ext cx="8032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4" name="Equation" r:id="rId4" imgW="431640" imgH="228600" progId="Equation.3">
                  <p:embed/>
                </p:oleObj>
              </mc:Choice>
              <mc:Fallback>
                <p:oleObj name="Equation" r:id="rId4" imgW="431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63" y="4841875"/>
                        <a:ext cx="8032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846688"/>
              </p:ext>
            </p:extLst>
          </p:nvPr>
        </p:nvGraphicFramePr>
        <p:xfrm>
          <a:off x="7803331" y="5589240"/>
          <a:ext cx="8731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5" name="Equation" r:id="rId6" imgW="469800" imgH="228600" progId="Equation.3">
                  <p:embed/>
                </p:oleObj>
              </mc:Choice>
              <mc:Fallback>
                <p:oleObj name="Equation" r:id="rId6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3331" y="5589240"/>
                        <a:ext cx="8731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63270" y="5210954"/>
            <a:ext cx="25922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err="1" smtClean="0"/>
              <a:t>f</a:t>
            </a:r>
            <a:r>
              <a:rPr lang="en-US" sz="2200" baseline="-25000" dirty="0" err="1" smtClean="0">
                <a:latin typeface="Symbol" pitchFamily="18" charset="2"/>
              </a:rPr>
              <a:t>a</a:t>
            </a:r>
            <a:r>
              <a:rPr lang="en-US" sz="2200" dirty="0" smtClean="0"/>
              <a:t> </a:t>
            </a:r>
            <a:r>
              <a:rPr lang="en-US" sz="2200" dirty="0" smtClean="0">
                <a:sym typeface="Wingdings" pitchFamily="2" charset="2"/>
              </a:rPr>
              <a:t>peak of </a:t>
            </a:r>
            <a:r>
              <a:rPr lang="en-US" sz="2200" dirty="0" err="1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2200" baseline="-25000" dirty="0" err="1" smtClean="0">
                <a:latin typeface="+mn-lt"/>
                <a:sym typeface="Wingdings" pitchFamily="2" charset="2"/>
              </a:rPr>
              <a:t>lin</a:t>
            </a:r>
            <a:r>
              <a:rPr lang="en-US" sz="2200" dirty="0" smtClean="0">
                <a:sym typeface="Wingdings" pitchFamily="2" charset="2"/>
              </a:rPr>
              <a:t>’’(</a:t>
            </a:r>
            <a:r>
              <a:rPr lang="en-US" sz="2200" dirty="0" smtClean="0">
                <a:latin typeface="Symbol" pitchFamily="18" charset="2"/>
                <a:sym typeface="Wingdings" pitchFamily="2" charset="2"/>
              </a:rPr>
              <a:t>w</a:t>
            </a:r>
            <a:r>
              <a:rPr lang="en-US" sz="2200" dirty="0" smtClean="0">
                <a:sym typeface="Wingdings" pitchFamily="2" charset="2"/>
              </a:rPr>
              <a:t>)</a:t>
            </a:r>
            <a:endParaRPr lang="en-US" sz="2200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187624" y="5860187"/>
            <a:ext cx="3312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|</a:t>
            </a:r>
            <a:r>
              <a:rPr lang="en-US" sz="2200" dirty="0" err="1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en-US" sz="2200" baseline="-25000" dirty="0" err="1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lin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w</a:t>
            </a:r>
            <a:r>
              <a:rPr lang="en-US" sz="2200" dirty="0" smtClean="0">
                <a:solidFill>
                  <a:srgbClr val="FF0000"/>
                </a:solidFill>
                <a:sym typeface="Wingdings" pitchFamily="2" charset="2"/>
              </a:rPr>
              <a:t>)| has no peak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93" name="Picture 105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" t="10416" r="4406" b="6557"/>
          <a:stretch/>
        </p:blipFill>
        <p:spPr bwMode="auto">
          <a:xfrm>
            <a:off x="223664" y="510846"/>
            <a:ext cx="6436568" cy="522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6671185" y="1051575"/>
            <a:ext cx="237626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u="sng" dirty="0" smtClean="0">
                <a:solidFill>
                  <a:srgbClr val="1306BA"/>
                </a:solidFill>
              </a:rPr>
              <a:t>At constant T</a:t>
            </a:r>
            <a:r>
              <a:rPr lang="en-US" sz="2200" dirty="0" smtClean="0">
                <a:solidFill>
                  <a:srgbClr val="1306BA"/>
                </a:solidFill>
              </a:rPr>
              <a:t>:</a:t>
            </a:r>
            <a:endParaRPr lang="en-US" sz="2200" dirty="0">
              <a:solidFill>
                <a:srgbClr val="1306BA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671185" y="1555631"/>
            <a:ext cx="22937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ym typeface="Symbol"/>
              </a:rPr>
              <a:t> </a:t>
            </a:r>
            <a:r>
              <a:rPr lang="en-US" sz="2200" dirty="0" smtClean="0"/>
              <a:t>humped shape for |</a:t>
            </a:r>
            <a:r>
              <a:rPr lang="en-US" sz="2200" dirty="0" smtClean="0">
                <a:latin typeface="Symbol" panose="05050102010706020507" pitchFamily="18" charset="2"/>
              </a:rPr>
              <a:t>c</a:t>
            </a:r>
            <a:r>
              <a:rPr lang="en-US" sz="2200" baseline="-25000" dirty="0" smtClean="0"/>
              <a:t>2;1</a:t>
            </a:r>
            <a:r>
              <a:rPr lang="en-US" sz="2200" baseline="30000" dirty="0" smtClean="0"/>
              <a:t>(1)</a:t>
            </a:r>
            <a:r>
              <a:rPr lang="en-US" sz="2200" dirty="0" smtClean="0"/>
              <a:t>|</a:t>
            </a:r>
            <a:endParaRPr lang="en-US" sz="22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671185" y="2298358"/>
            <a:ext cx="229370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ym typeface="Symbol"/>
              </a:rPr>
              <a:t> </a:t>
            </a:r>
            <a:r>
              <a:rPr lang="en-US" sz="2200" dirty="0"/>
              <a:t>maximum happens in the range of f</a:t>
            </a:r>
            <a:r>
              <a:rPr lang="en-US" sz="2200" baseline="-25000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661720" y="3715871"/>
            <a:ext cx="23762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u="sng" dirty="0" smtClean="0">
                <a:solidFill>
                  <a:srgbClr val="1306BA"/>
                </a:solidFill>
              </a:rPr>
              <a:t>Scaling of the hump in T</a:t>
            </a:r>
            <a:endParaRPr lang="en-US" sz="2200" dirty="0">
              <a:solidFill>
                <a:srgbClr val="1306BA"/>
              </a:solidFill>
            </a:endParaRPr>
          </a:p>
        </p:txBody>
      </p:sp>
      <p:pic>
        <p:nvPicPr>
          <p:cNvPr id="36963" name="Picture 11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5" y="278712"/>
            <a:ext cx="6430897" cy="538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Flèche vers le bas 15"/>
          <p:cNvSpPr/>
          <p:nvPr/>
        </p:nvSpPr>
        <p:spPr>
          <a:xfrm>
            <a:off x="6175214" y="5410437"/>
            <a:ext cx="359991" cy="826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6560" y="-27384"/>
            <a:ext cx="3820915" cy="575072"/>
            <a:chOff x="0" y="115888"/>
            <a:chExt cx="3820915" cy="575072"/>
          </a:xfrm>
        </p:grpSpPr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0" y="115888"/>
              <a:ext cx="259323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dirty="0" smtClean="0"/>
                <a:t>Main </a:t>
              </a:r>
              <a:r>
                <a:rPr lang="fr-FR" dirty="0" err="1" smtClean="0"/>
                <a:t>features</a:t>
              </a:r>
              <a:r>
                <a:rPr lang="fr-FR" dirty="0" smtClean="0"/>
                <a:t> of</a:t>
              </a:r>
              <a:endParaRPr lang="fr-FR" dirty="0"/>
            </a:p>
          </p:txBody>
        </p:sp>
        <p:graphicFrame>
          <p:nvGraphicFramePr>
            <p:cNvPr id="1741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9257752"/>
                </p:ext>
              </p:extLst>
            </p:nvPr>
          </p:nvGraphicFramePr>
          <p:xfrm>
            <a:off x="2495353" y="125809"/>
            <a:ext cx="1325562" cy="565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044" name="Equation" r:id="rId5" imgW="647640" imgH="253800" progId="Equation.3">
                    <p:embed/>
                  </p:oleObj>
                </mc:Choice>
                <mc:Fallback>
                  <p:oleObj name="Equation" r:id="rId5" imgW="6476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353" y="125809"/>
                          <a:ext cx="1325562" cy="565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4052" name="Text Box 36"/>
          <p:cNvSpPr txBox="1">
            <a:spLocks noChangeArrowheads="1"/>
          </p:cNvSpPr>
          <p:nvPr/>
        </p:nvSpPr>
        <p:spPr bwMode="auto">
          <a:xfrm>
            <a:off x="3923928" y="6310481"/>
            <a:ext cx="5029219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Same qualitative trends as for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200" baseline="30000" dirty="0" smtClean="0">
                <a:solidFill>
                  <a:srgbClr val="FF0000"/>
                </a:solidFill>
                <a:latin typeface="+mj-lt"/>
              </a:rPr>
              <a:t>(1)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2200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200" baseline="-2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en-US" sz="2200" baseline="30000" dirty="0" smtClean="0">
                <a:solidFill>
                  <a:srgbClr val="FF0000"/>
                </a:solidFill>
                <a:latin typeface="+mj-lt"/>
              </a:rPr>
              <a:t>(3)</a:t>
            </a:r>
            <a:endParaRPr lang="fr-FR" sz="2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851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3" grpId="0"/>
      <p:bldP spid="14" grpId="0"/>
      <p:bldP spid="15" grpId="0"/>
      <p:bldP spid="16" grpId="0" animBg="1"/>
      <p:bldP spid="2140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6560" y="-27384"/>
            <a:ext cx="5185520" cy="593060"/>
            <a:chOff x="106560" y="-44380"/>
            <a:chExt cx="5185520" cy="593060"/>
          </a:xfrm>
        </p:grpSpPr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106560" y="-27383"/>
              <a:ext cx="51855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dirty="0" err="1" smtClean="0"/>
                <a:t>Comparing</a:t>
              </a:r>
              <a:r>
                <a:rPr lang="fr-FR" u="none" dirty="0" smtClean="0"/>
                <a:t>                  </a:t>
              </a:r>
              <a:r>
                <a:rPr lang="fr-FR" dirty="0" smtClean="0"/>
                <a:t>and </a:t>
              </a:r>
              <a:endParaRPr lang="fr-FR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835696" y="-44380"/>
              <a:ext cx="3359249" cy="593060"/>
              <a:chOff x="1729136" y="98891"/>
              <a:chExt cx="3359249" cy="593060"/>
            </a:xfrm>
          </p:grpSpPr>
          <p:graphicFrame>
            <p:nvGraphicFramePr>
              <p:cNvPr id="1741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54737442"/>
                  </p:ext>
                </p:extLst>
              </p:nvPr>
            </p:nvGraphicFramePr>
            <p:xfrm>
              <a:off x="1729136" y="126800"/>
              <a:ext cx="1325563" cy="5651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661" name="Equation" r:id="rId3" imgW="647640" imgH="253800" progId="Equation.3">
                      <p:embed/>
                    </p:oleObj>
                  </mc:Choice>
                  <mc:Fallback>
                    <p:oleObj name="Equation" r:id="rId3" imgW="6476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9136" y="126800"/>
                            <a:ext cx="1325563" cy="56515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17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01023367"/>
                  </p:ext>
                </p:extLst>
              </p:nvPr>
            </p:nvGraphicFramePr>
            <p:xfrm>
              <a:off x="3745360" y="98891"/>
              <a:ext cx="1343025" cy="5572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662" name="Equation" r:id="rId5" imgW="634680" imgH="241200" progId="Equation.3">
                      <p:embed/>
                    </p:oleObj>
                  </mc:Choice>
                  <mc:Fallback>
                    <p:oleObj name="Equation" r:id="rId5" imgW="6346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5360" y="98891"/>
                            <a:ext cx="1343025" cy="5572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14052" name="Text Box 36"/>
          <p:cNvSpPr txBox="1">
            <a:spLocks noChangeArrowheads="1"/>
          </p:cNvSpPr>
          <p:nvPr/>
        </p:nvSpPr>
        <p:spPr bwMode="auto">
          <a:xfrm>
            <a:off x="544446" y="6084004"/>
            <a:ext cx="847331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For the first time, Box Model is unable to account for a cubic response: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Text Box 36"/>
          <p:cNvSpPr txBox="1">
            <a:spLocks noChangeArrowheads="1"/>
          </p:cNvSpPr>
          <p:nvPr/>
        </p:nvSpPr>
        <p:spPr bwMode="auto">
          <a:xfrm>
            <a:off x="539552" y="6444044"/>
            <a:ext cx="8473319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</a:rPr>
              <a:t>       Decisive point for  the interpretation issue …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4095057" y="5110758"/>
            <a:ext cx="260919" cy="38790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45" name="Groupe 44"/>
          <p:cNvGrpSpPr/>
          <p:nvPr/>
        </p:nvGrpSpPr>
        <p:grpSpPr>
          <a:xfrm>
            <a:off x="144016" y="548680"/>
            <a:ext cx="8999984" cy="662037"/>
            <a:chOff x="144016" y="639853"/>
            <a:chExt cx="8999984" cy="662037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06480"/>
                </p:ext>
              </p:extLst>
            </p:nvPr>
          </p:nvGraphicFramePr>
          <p:xfrm>
            <a:off x="144016" y="639853"/>
            <a:ext cx="1187624" cy="662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63" name="Equation" r:id="rId7" imgW="977760" imgH="545760" progId="Equation.3">
                    <p:embed/>
                  </p:oleObj>
                </mc:Choice>
                <mc:Fallback>
                  <p:oleObj name="Equation" r:id="rId7" imgW="977760" imgH="545760" progId="Equation.3">
                    <p:embed/>
                    <p:pic>
                      <p:nvPicPr>
                        <p:cNvPr id="0" name="Obje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16" y="639853"/>
                          <a:ext cx="1187624" cy="662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1719364"/>
                </p:ext>
              </p:extLst>
            </p:nvPr>
          </p:nvGraphicFramePr>
          <p:xfrm>
            <a:off x="1331640" y="648048"/>
            <a:ext cx="20542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64" name="Equation" r:id="rId9" imgW="1396800" imgH="393480" progId="Equation.3">
                    <p:embed/>
                  </p:oleObj>
                </mc:Choice>
                <mc:Fallback>
                  <p:oleObj name="Equation" r:id="rId9" imgW="1396800" imgH="393480" progId="Equation.3">
                    <p:embed/>
                    <p:pic>
                      <p:nvPicPr>
                        <p:cNvPr id="0" name="Obje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1640" y="648048"/>
                          <a:ext cx="2054225" cy="620712"/>
                        </a:xfrm>
                        <a:prstGeom prst="rect">
                          <a:avLst/>
                        </a:prstGeom>
                        <a:solidFill>
                          <a:srgbClr val="92D05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41302"/>
                </p:ext>
              </p:extLst>
            </p:nvPr>
          </p:nvGraphicFramePr>
          <p:xfrm>
            <a:off x="3419872" y="764704"/>
            <a:ext cx="2560637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65" name="Equation" r:id="rId11" imgW="1650960" imgH="253800" progId="Equation.3">
                    <p:embed/>
                  </p:oleObj>
                </mc:Choice>
                <mc:Fallback>
                  <p:oleObj name="Equation" r:id="rId11" imgW="1650960" imgH="253800" progId="Equation.3">
                    <p:embed/>
                    <p:pic>
                      <p:nvPicPr>
                        <p:cNvPr id="0" name="Obje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9872" y="764704"/>
                          <a:ext cx="2560637" cy="422275"/>
                        </a:xfrm>
                        <a:prstGeom prst="rect">
                          <a:avLst/>
                        </a:prstGeom>
                        <a:solidFill>
                          <a:srgbClr val="B9CDE5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ZoneTexte 16"/>
            <p:cNvSpPr txBox="1"/>
            <p:nvPr/>
          </p:nvSpPr>
          <p:spPr>
            <a:xfrm>
              <a:off x="6012160" y="764704"/>
              <a:ext cx="313184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sz="1600" dirty="0" smtClean="0">
                  <a:sym typeface="Symbol"/>
                </a:rPr>
                <a:t></a:t>
              </a:r>
              <a:r>
                <a:rPr lang="fr-FR" sz="1600" dirty="0" smtClean="0"/>
                <a:t> Compare </a:t>
              </a:r>
              <a:r>
                <a:rPr lang="fr-FR" dirty="0" smtClean="0">
                  <a:solidFill>
                    <a:srgbClr val="FF0000"/>
                  </a:solidFill>
                </a:rPr>
                <a:t>|</a:t>
              </a:r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3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(1)</a:t>
              </a:r>
              <a:r>
                <a:rPr lang="en-US" dirty="0" smtClean="0">
                  <a:solidFill>
                    <a:srgbClr val="FF0000"/>
                  </a:solidFill>
                </a:rPr>
                <a:t>|/4 </a:t>
              </a:r>
              <a:r>
                <a:rPr lang="en-US" sz="1600" dirty="0" smtClean="0">
                  <a:solidFill>
                    <a:srgbClr val="FF0000"/>
                  </a:solidFill>
                </a:rPr>
                <a:t>and </a:t>
              </a:r>
              <a:r>
                <a:rPr lang="en-US" dirty="0">
                  <a:solidFill>
                    <a:srgbClr val="FF0000"/>
                  </a:solidFill>
                </a:rPr>
                <a:t>|</a:t>
              </a:r>
              <a:r>
                <a:rPr lang="en-US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c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2;1</a:t>
              </a:r>
              <a:r>
                <a:rPr lang="en-US" baseline="30000" dirty="0" smtClean="0">
                  <a:solidFill>
                    <a:srgbClr val="FF0000"/>
                  </a:solidFill>
                </a:rPr>
                <a:t>(1)</a:t>
              </a:r>
              <a:r>
                <a:rPr lang="en-US" dirty="0" smtClean="0">
                  <a:solidFill>
                    <a:srgbClr val="FF0000"/>
                  </a:solidFill>
                </a:rPr>
                <a:t>|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5628495" y="133147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→ </a:t>
            </a:r>
            <a:r>
              <a:rPr lang="fr-FR" b="1" dirty="0" err="1" smtClean="0">
                <a:solidFill>
                  <a:srgbClr val="FF0000"/>
                </a:solidFill>
              </a:rPr>
              <a:t>Same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order</a:t>
            </a:r>
            <a:r>
              <a:rPr lang="fr-FR" b="1" dirty="0" smtClean="0">
                <a:solidFill>
                  <a:srgbClr val="FF0000"/>
                </a:solidFill>
              </a:rPr>
              <a:t> of </a:t>
            </a:r>
            <a:r>
              <a:rPr lang="fr-FR" b="1" dirty="0" err="1" smtClean="0">
                <a:solidFill>
                  <a:srgbClr val="FF0000"/>
                </a:solidFill>
              </a:rPr>
              <a:t>magitude</a:t>
            </a:r>
            <a:endParaRPr lang="fr-FR" b="1" dirty="0">
              <a:solidFill>
                <a:srgbClr val="FF0000"/>
              </a:solidFill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312932" y="1265810"/>
            <a:ext cx="4979148" cy="3234082"/>
            <a:chOff x="312932" y="1265810"/>
            <a:chExt cx="4979148" cy="3234082"/>
          </a:xfrm>
        </p:grpSpPr>
        <p:pic>
          <p:nvPicPr>
            <p:cNvPr id="39943" name="Picture 7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79" t="10763" r="9014" b="6931"/>
            <a:stretch/>
          </p:blipFill>
          <p:spPr bwMode="auto">
            <a:xfrm>
              <a:off x="839823" y="1265810"/>
              <a:ext cx="4452257" cy="3234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 rot="16200000">
              <a:off x="87210" y="1639802"/>
              <a:ext cx="96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, [m²/V²]</a:t>
              </a:r>
              <a:endParaRPr lang="fr-FR" dirty="0"/>
            </a:p>
          </p:txBody>
        </p:sp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4" t="10763" r="86925" b="33849"/>
            <a:stretch/>
          </p:blipFill>
          <p:spPr bwMode="auto">
            <a:xfrm>
              <a:off x="312932" y="1724806"/>
              <a:ext cx="453239" cy="2512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ZoneTexte 20"/>
          <p:cNvSpPr txBox="1"/>
          <p:nvPr/>
        </p:nvSpPr>
        <p:spPr>
          <a:xfrm>
            <a:off x="5628495" y="1610216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Measurements</a:t>
            </a:r>
            <a:r>
              <a:rPr lang="fr-FR" dirty="0" smtClean="0"/>
              <a:t> (  </a:t>
            </a:r>
            <a:r>
              <a:rPr lang="fr-FR" sz="2400" dirty="0" smtClean="0">
                <a:sym typeface="Symbol"/>
              </a:rPr>
              <a:t></a:t>
            </a:r>
            <a:r>
              <a:rPr lang="fr-FR" dirty="0" smtClean="0"/>
              <a:t>  ) are in the </a:t>
            </a:r>
            <a:r>
              <a:rPr lang="fr-FR" dirty="0" err="1"/>
              <a:t>s</a:t>
            </a:r>
            <a:r>
              <a:rPr lang="fr-FR" dirty="0" err="1" smtClean="0"/>
              <a:t>tationnary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>
                <a:latin typeface="Symbol" pitchFamily="18" charset="2"/>
              </a:rPr>
              <a:t>t</a:t>
            </a:r>
            <a:r>
              <a:rPr lang="fr-FR" baseline="-25000" dirty="0" err="1"/>
              <a:t>st</a:t>
            </a:r>
            <a:r>
              <a:rPr lang="fr-FR" dirty="0"/>
              <a:t>&gt;&gt;</a:t>
            </a:r>
            <a:r>
              <a:rPr lang="fr-FR" dirty="0">
                <a:latin typeface="Symbol" pitchFamily="18" charset="2"/>
              </a:rPr>
              <a:t> </a:t>
            </a:r>
            <a:r>
              <a:rPr lang="fr-FR" dirty="0" smtClean="0">
                <a:latin typeface="Symbol" pitchFamily="18" charset="2"/>
              </a:rPr>
              <a:t>t</a:t>
            </a:r>
            <a:r>
              <a:rPr lang="fr-FR" baseline="-25000" dirty="0" smtClean="0">
                <a:latin typeface="Symbol" panose="05050102010706020507" pitchFamily="18" charset="2"/>
              </a:rPr>
              <a:t>a</a:t>
            </a:r>
            <a:r>
              <a:rPr lang="fr-FR" dirty="0" smtClean="0">
                <a:latin typeface="Symbol" panose="05050102010706020507" pitchFamily="18" charset="2"/>
              </a:rPr>
              <a:t>)</a:t>
            </a:r>
            <a:endParaRPr lang="fr-FR" dirty="0">
              <a:latin typeface="Symbol" panose="05050102010706020507" pitchFamily="18" charset="2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5940152" y="2204864"/>
            <a:ext cx="2668058" cy="1711047"/>
            <a:chOff x="6156178" y="2301702"/>
            <a:chExt cx="2668058" cy="1711047"/>
          </a:xfrm>
        </p:grpSpPr>
        <p:grpSp>
          <p:nvGrpSpPr>
            <p:cNvPr id="22" name="Group 70"/>
            <p:cNvGrpSpPr>
              <a:grpSpLocks/>
            </p:cNvGrpSpPr>
            <p:nvPr/>
          </p:nvGrpSpPr>
          <p:grpSpPr bwMode="auto">
            <a:xfrm>
              <a:off x="6156178" y="2301702"/>
              <a:ext cx="2592389" cy="1431925"/>
              <a:chOff x="4513" y="2539"/>
              <a:chExt cx="1633" cy="902"/>
            </a:xfrm>
          </p:grpSpPr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4558" y="2539"/>
                <a:ext cx="35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i="1" dirty="0" smtClean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E</a:t>
                </a:r>
                <a:r>
                  <a:rPr lang="fr-FR" sz="2400" i="1" baseline="-25000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st</a:t>
                </a:r>
                <a:endParaRPr lang="fr-FR" sz="2400" i="1" baseline="-25000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" name="Text Box 33"/>
              <p:cNvSpPr txBox="1">
                <a:spLocks noChangeArrowheads="1"/>
              </p:cNvSpPr>
              <p:nvPr/>
            </p:nvSpPr>
            <p:spPr bwMode="auto">
              <a:xfrm>
                <a:off x="5065" y="3022"/>
                <a:ext cx="3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2400" dirty="0" err="1" smtClean="0">
                    <a:latin typeface="Symbol" pitchFamily="18" charset="2"/>
                  </a:rPr>
                  <a:t>t</a:t>
                </a:r>
                <a:r>
                  <a:rPr lang="fr-FR" sz="2400" baseline="-25000" dirty="0" err="1" smtClean="0">
                    <a:latin typeface="+mn-lt"/>
                  </a:rPr>
                  <a:t>st</a:t>
                </a:r>
                <a:endParaRPr lang="fr-FR" sz="2400" baseline="-25000" dirty="0">
                  <a:latin typeface="+mn-lt"/>
                </a:endParaRPr>
              </a:p>
            </p:txBody>
          </p:sp>
          <p:sp>
            <p:nvSpPr>
              <p:cNvPr id="26" name="Line 30"/>
              <p:cNvSpPr>
                <a:spLocks noChangeShapeType="1"/>
              </p:cNvSpPr>
              <p:nvPr/>
            </p:nvSpPr>
            <p:spPr bwMode="auto">
              <a:xfrm flipV="1">
                <a:off x="4540" y="2614"/>
                <a:ext cx="0" cy="8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Line 31"/>
              <p:cNvSpPr>
                <a:spLocks noChangeShapeType="1"/>
              </p:cNvSpPr>
              <p:nvPr/>
            </p:nvSpPr>
            <p:spPr bwMode="auto">
              <a:xfrm flipV="1">
                <a:off x="4513" y="3384"/>
                <a:ext cx="1633" cy="1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Line 35"/>
              <p:cNvSpPr>
                <a:spLocks noChangeShapeType="1"/>
              </p:cNvSpPr>
              <p:nvPr/>
            </p:nvSpPr>
            <p:spPr bwMode="auto">
              <a:xfrm>
                <a:off x="4904" y="3353"/>
                <a:ext cx="0" cy="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>
              <a:off x="8539969" y="3643417"/>
              <a:ext cx="28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endParaRPr lang="fr-FR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6199039" y="3284984"/>
              <a:ext cx="577850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6742833" y="2924944"/>
              <a:ext cx="997519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 flipV="1">
              <a:off x="6742833" y="2924944"/>
              <a:ext cx="0" cy="3600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7740352" y="3586857"/>
              <a:ext cx="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 flipV="1">
              <a:off x="7740352" y="2564904"/>
              <a:ext cx="0" cy="36004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7750945" y="2564904"/>
              <a:ext cx="997519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 flipH="1">
              <a:off x="6742833" y="3501008"/>
              <a:ext cx="949173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Ellipse 47"/>
          <p:cNvSpPr/>
          <p:nvPr/>
        </p:nvSpPr>
        <p:spPr>
          <a:xfrm>
            <a:off x="8316416" y="2420888"/>
            <a:ext cx="156360" cy="159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6300192" y="3140968"/>
            <a:ext cx="156360" cy="159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/>
          <p:cNvSpPr/>
          <p:nvPr/>
        </p:nvSpPr>
        <p:spPr>
          <a:xfrm>
            <a:off x="7308304" y="2780928"/>
            <a:ext cx="156360" cy="1598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5508104" y="3717032"/>
            <a:ext cx="3600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dirty="0" err="1" smtClean="0"/>
              <a:t>Varying</a:t>
            </a:r>
            <a:r>
              <a:rPr lang="fr-FR" dirty="0" smtClean="0"/>
              <a:t> E</a:t>
            </a:r>
            <a:r>
              <a:rPr lang="fr-FR" baseline="-25000" dirty="0" smtClean="0"/>
              <a:t>st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 </a:t>
            </a:r>
            <a:r>
              <a:rPr lang="fr-FR" dirty="0" smtClean="0"/>
              <a:t>ZERO </a:t>
            </a:r>
            <a:r>
              <a:rPr lang="fr-FR" dirty="0" err="1" smtClean="0"/>
              <a:t>dissipated</a:t>
            </a:r>
            <a:r>
              <a:rPr lang="fr-FR" dirty="0" smtClean="0"/>
              <a:t> power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54" name="Virage 53"/>
          <p:cNvSpPr/>
          <p:nvPr/>
        </p:nvSpPr>
        <p:spPr>
          <a:xfrm flipH="1" flipV="1">
            <a:off x="5940151" y="4086363"/>
            <a:ext cx="792087" cy="9542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892536"/>
              </p:ext>
            </p:extLst>
          </p:nvPr>
        </p:nvGraphicFramePr>
        <p:xfrm>
          <a:off x="6804248" y="4221088"/>
          <a:ext cx="2076028" cy="6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6" name="Equation" r:id="rId14" imgW="1422360" imgH="431640" progId="Equation.3">
                  <p:embed/>
                </p:oleObj>
              </mc:Choice>
              <mc:Fallback>
                <p:oleObj name="Equation" r:id="rId14" imgW="1422360" imgH="4316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221088"/>
                        <a:ext cx="2076028" cy="646050"/>
                      </a:xfrm>
                      <a:prstGeom prst="rect">
                        <a:avLst/>
                      </a:prstGeom>
                      <a:noFill/>
                      <a:ln w="44450">
                        <a:solidFill>
                          <a:srgbClr val="FF0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ZoneTexte 55"/>
          <p:cNvSpPr txBox="1"/>
          <p:nvPr/>
        </p:nvSpPr>
        <p:spPr>
          <a:xfrm>
            <a:off x="827584" y="4581128"/>
            <a:ext cx="518457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2400" dirty="0" smtClean="0">
                <a:sym typeface="Symbol"/>
              </a:rPr>
              <a:t>Box </a:t>
            </a:r>
            <a:r>
              <a:rPr lang="fr-FR" sz="2400" dirty="0" err="1" smtClean="0">
                <a:sym typeface="Symbol"/>
              </a:rPr>
              <a:t>model’s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 err="1" smtClean="0">
                <a:sym typeface="Symbol"/>
              </a:rPr>
              <a:t>prediction</a:t>
            </a:r>
            <a:r>
              <a:rPr lang="fr-FR" sz="2400" dirty="0" smtClean="0">
                <a:sym typeface="Symbol"/>
              </a:rPr>
              <a:t> :</a:t>
            </a:r>
            <a:r>
              <a:rPr lang="fr-FR" sz="2400" dirty="0" smtClean="0">
                <a:solidFill>
                  <a:srgbClr val="FF0000"/>
                </a:solidFill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</a:rPr>
              <a:t>2;1</a:t>
            </a:r>
            <a:r>
              <a:rPr lang="en-US" sz="2400" baseline="30000" dirty="0" smtClean="0">
                <a:solidFill>
                  <a:srgbClr val="FF0000"/>
                </a:solidFill>
              </a:rPr>
              <a:t>(1)</a:t>
            </a:r>
            <a:r>
              <a:rPr lang="en-US" sz="2400" dirty="0" smtClean="0">
                <a:solidFill>
                  <a:srgbClr val="FF0000"/>
                </a:solidFill>
              </a:rPr>
              <a:t>|&lt;&lt;</a:t>
            </a:r>
            <a:r>
              <a:rPr lang="fr-FR" sz="2400" dirty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|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aseline="30000" dirty="0" smtClean="0">
                <a:solidFill>
                  <a:srgbClr val="FF0000"/>
                </a:solidFill>
              </a:rPr>
              <a:t>(1)</a:t>
            </a:r>
            <a:r>
              <a:rPr lang="en-US" sz="2400" b="1" dirty="0" smtClean="0">
                <a:solidFill>
                  <a:srgbClr val="FF0000"/>
                </a:solidFill>
              </a:rPr>
              <a:t>|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39821" y="5373216"/>
            <a:ext cx="817304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sz="2400" dirty="0" smtClean="0">
                <a:solidFill>
                  <a:srgbClr val="1306BA"/>
                </a:solidFill>
                <a:sym typeface="Symbol"/>
              </a:rPr>
              <a:t>Box </a:t>
            </a:r>
            <a:r>
              <a:rPr lang="fr-FR" sz="2400" dirty="0" err="1" smtClean="0">
                <a:solidFill>
                  <a:srgbClr val="1306BA"/>
                </a:solidFill>
                <a:sym typeface="Symbol"/>
              </a:rPr>
              <a:t>model’s</a:t>
            </a:r>
            <a:r>
              <a:rPr lang="fr-FR" sz="2400" dirty="0" smtClean="0">
                <a:solidFill>
                  <a:srgbClr val="1306BA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rgbClr val="1306BA"/>
                </a:solidFill>
                <a:sym typeface="Symbol"/>
              </a:rPr>
              <a:t>prediction</a:t>
            </a:r>
            <a:r>
              <a:rPr lang="fr-FR" sz="2400" dirty="0" smtClean="0">
                <a:solidFill>
                  <a:srgbClr val="1306BA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rgbClr val="1306BA"/>
                </a:solidFill>
                <a:sym typeface="Symbol"/>
              </a:rPr>
              <a:t>is</a:t>
            </a:r>
            <a:r>
              <a:rPr lang="fr-FR" sz="2400" dirty="0" smtClean="0">
                <a:solidFill>
                  <a:srgbClr val="1306BA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rgbClr val="1306BA"/>
                </a:solidFill>
                <a:sym typeface="Symbol"/>
              </a:rPr>
              <a:t>too</a:t>
            </a:r>
            <a:r>
              <a:rPr lang="fr-FR" sz="2400" dirty="0" smtClean="0">
                <a:solidFill>
                  <a:srgbClr val="1306BA"/>
                </a:solidFill>
                <a:sym typeface="Symbol"/>
              </a:rPr>
              <a:t> </a:t>
            </a:r>
            <a:r>
              <a:rPr lang="fr-FR" sz="2400" dirty="0" err="1" smtClean="0">
                <a:solidFill>
                  <a:srgbClr val="1306BA"/>
                </a:solidFill>
                <a:sym typeface="Symbol"/>
              </a:rPr>
              <a:t>small</a:t>
            </a:r>
            <a:r>
              <a:rPr lang="fr-FR" sz="2400" dirty="0" smtClean="0">
                <a:solidFill>
                  <a:srgbClr val="1306BA"/>
                </a:solidFill>
                <a:sym typeface="Symbol"/>
              </a:rPr>
              <a:t> by a factor 300 for </a:t>
            </a:r>
            <a:r>
              <a:rPr lang="fr-FR" sz="2400" dirty="0" smtClean="0">
                <a:solidFill>
                  <a:srgbClr val="1306BA"/>
                </a:solidFill>
              </a:rPr>
              <a:t>|</a:t>
            </a:r>
            <a:r>
              <a:rPr lang="en-US" sz="2400" dirty="0" smtClean="0">
                <a:solidFill>
                  <a:srgbClr val="1306BA"/>
                </a:solidFill>
                <a:latin typeface="Symbol" panose="05050102010706020507" pitchFamily="18" charset="2"/>
              </a:rPr>
              <a:t>c</a:t>
            </a:r>
            <a:r>
              <a:rPr lang="en-US" sz="2400" baseline="-25000" dirty="0" smtClean="0">
                <a:solidFill>
                  <a:srgbClr val="1306BA"/>
                </a:solidFill>
              </a:rPr>
              <a:t>2;1</a:t>
            </a:r>
            <a:r>
              <a:rPr lang="en-US" sz="2400" baseline="30000" dirty="0" smtClean="0">
                <a:solidFill>
                  <a:srgbClr val="1306BA"/>
                </a:solidFill>
              </a:rPr>
              <a:t>(1)</a:t>
            </a:r>
            <a:r>
              <a:rPr lang="en-US" sz="2400" dirty="0" smtClean="0">
                <a:solidFill>
                  <a:srgbClr val="1306BA"/>
                </a:solidFill>
              </a:rPr>
              <a:t>|</a:t>
            </a:r>
            <a:endParaRPr lang="fr-FR" sz="2400" b="1" dirty="0">
              <a:solidFill>
                <a:srgbClr val="1306BA"/>
              </a:solidFill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4355976" y="5085184"/>
            <a:ext cx="57606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dirty="0" smtClean="0"/>
              <a:t>(ions)</a:t>
            </a:r>
            <a:endParaRPr lang="fr-FR" dirty="0">
              <a:latin typeface="Symbol" panose="05050102010706020507" pitchFamily="18" charset="2"/>
            </a:endParaRPr>
          </a:p>
        </p:txBody>
      </p:sp>
      <p:sp>
        <p:nvSpPr>
          <p:cNvPr id="60" name="AutoShape 47"/>
          <p:cNvSpPr>
            <a:spLocks noChangeArrowheads="1"/>
          </p:cNvSpPr>
          <p:nvPr/>
        </p:nvSpPr>
        <p:spPr bwMode="auto">
          <a:xfrm>
            <a:off x="4095057" y="5777400"/>
            <a:ext cx="260919" cy="38790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6" name="Flèche droite 45"/>
          <p:cNvSpPr/>
          <p:nvPr/>
        </p:nvSpPr>
        <p:spPr>
          <a:xfrm>
            <a:off x="2022189" y="6525344"/>
            <a:ext cx="461579" cy="215819"/>
          </a:xfrm>
          <a:prstGeom prst="rightArrow">
            <a:avLst>
              <a:gd name="adj1" fmla="val 50000"/>
              <a:gd name="adj2" fmla="val 44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2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4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52" grpId="0" animBg="1"/>
      <p:bldP spid="11" grpId="0" animBg="1"/>
      <p:bldP spid="12" grpId="0" animBg="1"/>
      <p:bldP spid="18" grpId="0"/>
      <p:bldP spid="21" grpId="0"/>
      <p:bldP spid="48" grpId="0" animBg="1"/>
      <p:bldP spid="49" grpId="0" animBg="1"/>
      <p:bldP spid="50" grpId="0" animBg="1"/>
      <p:bldP spid="51" grpId="0"/>
      <p:bldP spid="54" grpId="0" animBg="1"/>
      <p:bldP spid="56" grpId="0"/>
      <p:bldP spid="58" grpId="0"/>
      <p:bldP spid="59" grpId="0"/>
      <p:bldP spid="60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882" y="134076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Motivations for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nonlinear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/>
            </a:pP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specially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experiment</a:t>
            </a:r>
            <a:r>
              <a:rPr lang="fr-FR" sz="2200" dirty="0" smtClean="0"/>
              <a:t>    </a:t>
            </a:r>
          </a:p>
          <a:p>
            <a:endParaRPr lang="fr-FR" sz="2200" dirty="0"/>
          </a:p>
          <a:p>
            <a:r>
              <a:rPr lang="fr-FR" sz="2600" b="1" dirty="0" smtClean="0"/>
              <a:t>III)   </a:t>
            </a:r>
            <a:r>
              <a:rPr lang="fr-FR" sz="2600" b="1" dirty="0" err="1" smtClean="0"/>
              <a:t>Results</a:t>
            </a:r>
            <a:r>
              <a:rPr lang="fr-FR" sz="2600" b="1" dirty="0" smtClean="0"/>
              <a:t> on </a:t>
            </a:r>
            <a:r>
              <a:rPr lang="fr-FR" sz="2600" b="1" dirty="0" err="1" smtClean="0"/>
              <a:t>Glycerol</a:t>
            </a:r>
            <a:endParaRPr lang="fr-FR" sz="2600" b="1" dirty="0" smtClean="0"/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of magnitude and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200" b="1" dirty="0" smtClean="0"/>
              <a:t>Relation to </a:t>
            </a:r>
            <a:r>
              <a:rPr lang="fr-FR" sz="2200" b="1" dirty="0" err="1" smtClean="0"/>
              <a:t>N</a:t>
            </a:r>
            <a:r>
              <a:rPr lang="fr-FR" sz="2200" b="1" baseline="-25000" dirty="0" err="1" smtClean="0"/>
              <a:t>corr</a:t>
            </a:r>
            <a:endParaRPr lang="fr-FR" sz="2200" b="1" baseline="-25000" dirty="0" smtClean="0"/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smtClean="0">
                <a:solidFill>
                  <a:schemeClr val="bg1">
                    <a:lumMod val="50000"/>
                  </a:schemeClr>
                </a:solidFill>
              </a:rPr>
              <a:t>Tg shift</a:t>
            </a:r>
          </a:p>
          <a:p>
            <a:endParaRPr lang="fr-F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) 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naives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questions/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827584" y="4653136"/>
            <a:ext cx="3240359" cy="2204864"/>
            <a:chOff x="827584" y="4653136"/>
            <a:chExt cx="3240359" cy="2204864"/>
          </a:xfrm>
        </p:grpSpPr>
        <p:grpSp>
          <p:nvGrpSpPr>
            <p:cNvPr id="24" name="Groupe 23"/>
            <p:cNvGrpSpPr/>
            <p:nvPr/>
          </p:nvGrpSpPr>
          <p:grpSpPr>
            <a:xfrm>
              <a:off x="827584" y="4653136"/>
              <a:ext cx="3090862" cy="2072611"/>
              <a:chOff x="827584" y="4785389"/>
              <a:chExt cx="3090862" cy="2072611"/>
            </a:xfrm>
          </p:grpSpPr>
          <p:pic>
            <p:nvPicPr>
              <p:cNvPr id="37996" name="Picture 10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816"/>
              <a:stretch/>
            </p:blipFill>
            <p:spPr bwMode="auto">
              <a:xfrm>
                <a:off x="827584" y="4785389"/>
                <a:ext cx="3090862" cy="2072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771800" y="6741368"/>
                <a:ext cx="288032" cy="1166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3491880" y="6454937"/>
              <a:ext cx="576063" cy="403063"/>
              <a:chOff x="3961386" y="6087373"/>
              <a:chExt cx="682622" cy="494358"/>
            </a:xfrm>
          </p:grpSpPr>
          <p:pic>
            <p:nvPicPr>
              <p:cNvPr id="41" name="Picture 108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52" t="76475" r="18768"/>
              <a:stretch/>
            </p:blipFill>
            <p:spPr bwMode="auto">
              <a:xfrm>
                <a:off x="3961386" y="6087373"/>
                <a:ext cx="574610" cy="494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4371530" y="6093296"/>
                <a:ext cx="272478" cy="1568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Rectangle 9"/>
          <p:cNvSpPr/>
          <p:nvPr/>
        </p:nvSpPr>
        <p:spPr>
          <a:xfrm>
            <a:off x="35496" y="3893220"/>
            <a:ext cx="9001000" cy="8505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06560" y="45751"/>
            <a:ext cx="8857928" cy="902805"/>
            <a:chOff x="0" y="189023"/>
            <a:chExt cx="8857928" cy="902805"/>
          </a:xfrm>
        </p:grpSpPr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0" y="259904"/>
              <a:ext cx="84978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dirty="0" err="1" smtClean="0"/>
                <a:t>Comparing</a:t>
              </a:r>
              <a:r>
                <a:rPr lang="fr-FR" dirty="0" smtClean="0">
                  <a:effectLst/>
                </a:rPr>
                <a:t> the </a:t>
              </a:r>
              <a:r>
                <a:rPr lang="fr-FR" dirty="0" smtClean="0">
                  <a:effectLst/>
                  <a:latin typeface="Symbol" panose="05050102010706020507" pitchFamily="18" charset="2"/>
                </a:rPr>
                <a:t>w</a:t>
              </a:r>
              <a:r>
                <a:rPr lang="fr-FR" dirty="0" smtClean="0">
                  <a:effectLst/>
                </a:rPr>
                <a:t> </a:t>
              </a:r>
              <a:r>
                <a:rPr lang="fr-FR" dirty="0" err="1" smtClean="0">
                  <a:effectLst/>
                </a:rPr>
                <a:t>dependences</a:t>
              </a:r>
              <a:r>
                <a:rPr lang="fr-FR" dirty="0" smtClean="0">
                  <a:effectLst/>
                </a:rPr>
                <a:t> of</a:t>
              </a:r>
              <a:r>
                <a:rPr lang="fr-FR" u="none" dirty="0" smtClean="0"/>
                <a:t>                 </a:t>
              </a:r>
              <a:r>
                <a:rPr lang="fr-FR" dirty="0" smtClean="0"/>
                <a:t>and of     </a:t>
              </a:r>
              <a:endParaRPr lang="fr-FR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4969496" y="189023"/>
              <a:ext cx="3888432" cy="902805"/>
              <a:chOff x="4969496" y="189023"/>
              <a:chExt cx="3888432" cy="902805"/>
            </a:xfrm>
          </p:grpSpPr>
          <p:graphicFrame>
            <p:nvGraphicFramePr>
              <p:cNvPr id="17416" name="Object 2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95040114"/>
                  </p:ext>
                </p:extLst>
              </p:nvPr>
            </p:nvGraphicFramePr>
            <p:xfrm>
              <a:off x="4969496" y="259160"/>
              <a:ext cx="1325563" cy="5651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683" name="Equation" r:id="rId4" imgW="647640" imgH="253800" progId="Equation.3">
                      <p:embed/>
                    </p:oleObj>
                  </mc:Choice>
                  <mc:Fallback>
                    <p:oleObj name="Equation" r:id="rId4" imgW="647640" imgH="2538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9496" y="259160"/>
                            <a:ext cx="1325563" cy="5651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17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07249237"/>
                  </p:ext>
                </p:extLst>
              </p:nvPr>
            </p:nvGraphicFramePr>
            <p:xfrm>
              <a:off x="7381230" y="189023"/>
              <a:ext cx="1476698" cy="9028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8684" name="Equation" r:id="rId6" imgW="977760" imgH="545760" progId="Equation.3">
                      <p:embed/>
                    </p:oleObj>
                  </mc:Choice>
                  <mc:Fallback>
                    <p:oleObj name="Equation" r:id="rId6" imgW="977760" imgH="5457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81230" y="189023"/>
                            <a:ext cx="1476698" cy="9028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387" y="4006228"/>
            <a:ext cx="20473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  <a:sym typeface="Symbol"/>
              </a:rPr>
              <a:t>Direct link with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3701"/>
              </p:ext>
            </p:extLst>
          </p:nvPr>
        </p:nvGraphicFramePr>
        <p:xfrm>
          <a:off x="1907704" y="3879453"/>
          <a:ext cx="15398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5" name="Equation" r:id="rId8" imgW="927000" imgH="393480" progId="Equation.3">
                  <p:embed/>
                </p:oleObj>
              </mc:Choice>
              <mc:Fallback>
                <p:oleObj name="Equation" r:id="rId8" imgW="92700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879453"/>
                        <a:ext cx="15398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292080" y="4005064"/>
            <a:ext cx="37444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2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fr-FR" dirty="0">
                <a:solidFill>
                  <a:srgbClr val="FF0000"/>
                </a:solidFill>
              </a:rPr>
              <a:t>Berthier  et al., </a:t>
            </a:r>
            <a:r>
              <a:rPr lang="fr-FR" sz="2000" dirty="0">
                <a:solidFill>
                  <a:srgbClr val="FF0000"/>
                </a:solidFill>
              </a:rPr>
              <a:t>Science (2005); </a:t>
            </a:r>
            <a:r>
              <a:rPr lang="fr-FR" sz="2000" dirty="0" smtClean="0">
                <a:solidFill>
                  <a:srgbClr val="FF0000"/>
                </a:solidFill>
              </a:rPr>
              <a:t>JCP,  </a:t>
            </a:r>
            <a:r>
              <a:rPr lang="fr-FR" sz="2000" dirty="0">
                <a:solidFill>
                  <a:srgbClr val="FF0000"/>
                </a:solidFill>
              </a:rPr>
              <a:t>(2007); PRE (2007).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766387" y="948556"/>
            <a:ext cx="4126093" cy="2120404"/>
            <a:chOff x="4766387" y="948556"/>
            <a:chExt cx="4126093" cy="2120404"/>
          </a:xfrm>
        </p:grpSpPr>
        <p:sp>
          <p:nvSpPr>
            <p:cNvPr id="8" name="Rectangle 7"/>
            <p:cNvSpPr/>
            <p:nvPr/>
          </p:nvSpPr>
          <p:spPr>
            <a:xfrm>
              <a:off x="4766387" y="948556"/>
              <a:ext cx="4126093" cy="21204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4766387" y="948556"/>
              <a:ext cx="309634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ym typeface="Symbol"/>
                </a:rPr>
                <a:t> For f/f</a:t>
              </a:r>
              <a:r>
                <a:rPr lang="en-US" sz="2200" baseline="-25000" dirty="0" smtClean="0">
                  <a:latin typeface="Symbol" panose="05050102010706020507" pitchFamily="18" charset="2"/>
                  <a:sym typeface="Symbol"/>
                </a:rPr>
                <a:t>a</a:t>
              </a:r>
              <a:r>
                <a:rPr lang="en-US" sz="2200" dirty="0" smtClean="0">
                  <a:latin typeface="Symbol" panose="05050102010706020507" pitchFamily="18" charset="2"/>
                  <a:sym typeface="Symbol"/>
                </a:rPr>
                <a:t> &gt; 0.2:</a:t>
              </a:r>
              <a:endParaRPr lang="en-US" sz="2200" baseline="-25000" dirty="0">
                <a:latin typeface="Symbol" panose="05050102010706020507" pitchFamily="18" charset="2"/>
              </a:endParaRPr>
            </a:p>
          </p:txBody>
        </p:sp>
        <p:graphicFrame>
          <p:nvGraphicFramePr>
            <p:cNvPr id="1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0306717"/>
                </p:ext>
              </p:extLst>
            </p:nvPr>
          </p:nvGraphicFramePr>
          <p:xfrm>
            <a:off x="5226050" y="1301750"/>
            <a:ext cx="3371850" cy="1139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86" name="Equation" r:id="rId10" imgW="1879560" imgH="583920" progId="Equation.3">
                    <p:embed/>
                  </p:oleObj>
                </mc:Choice>
                <mc:Fallback>
                  <p:oleObj name="Equation" r:id="rId10" imgW="1879560" imgH="5839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6050" y="1301750"/>
                          <a:ext cx="3371850" cy="1139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9876604"/>
                </p:ext>
              </p:extLst>
            </p:nvPr>
          </p:nvGraphicFramePr>
          <p:xfrm>
            <a:off x="7696200" y="2420888"/>
            <a:ext cx="1138238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87" name="Equation" r:id="rId12" imgW="634680" imgH="203040" progId="Equation.3">
                    <p:embed/>
                  </p:oleObj>
                </mc:Choice>
                <mc:Fallback>
                  <p:oleObj name="Equation" r:id="rId12" imgW="634680" imgH="20304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6200" y="2420888"/>
                          <a:ext cx="1138238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8202578"/>
                </p:ext>
              </p:extLst>
            </p:nvPr>
          </p:nvGraphicFramePr>
          <p:xfrm>
            <a:off x="5449888" y="2228850"/>
            <a:ext cx="2187575" cy="768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88" name="Equation" r:id="rId14" imgW="1218960" imgH="393480" progId="Equation.3">
                    <p:embed/>
                  </p:oleObj>
                </mc:Choice>
                <mc:Fallback>
                  <p:oleObj name="Equation" r:id="rId14" imgW="1218960" imgH="39348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9888" y="2228850"/>
                          <a:ext cx="2187575" cy="768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4849958" y="2497820"/>
              <a:ext cx="43204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</a:rPr>
                <a:t>with</a:t>
              </a:r>
              <a:endParaRPr lang="en-US" dirty="0"/>
            </a:p>
          </p:txBody>
        </p:sp>
      </p:grp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3347864" y="4006228"/>
            <a:ext cx="204733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xpected from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7" name="AutoShape 47"/>
          <p:cNvSpPr>
            <a:spLocks noChangeArrowheads="1"/>
          </p:cNvSpPr>
          <p:nvPr/>
        </p:nvSpPr>
        <p:spPr bwMode="auto">
          <a:xfrm>
            <a:off x="6084168" y="3112859"/>
            <a:ext cx="260919" cy="776053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6300192" y="3366278"/>
            <a:ext cx="23397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dirty="0" smtClean="0">
                <a:sym typeface="Symbol"/>
              </a:rPr>
              <a:t>for </a:t>
            </a:r>
            <a:r>
              <a:rPr lang="fr-FR" dirty="0" err="1" smtClean="0">
                <a:sym typeface="Symbol"/>
              </a:rPr>
              <a:t>both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Re</a:t>
            </a:r>
            <a:r>
              <a:rPr lang="fr-FR" dirty="0" smtClean="0">
                <a:sym typeface="Symbol"/>
              </a:rPr>
              <a:t> and Im parts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372200" y="3112859"/>
            <a:ext cx="40202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fr-FR" dirty="0" smtClean="0">
                <a:sym typeface="Symbol"/>
              </a:rPr>
              <a:t> 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4766386" y="4938002"/>
            <a:ext cx="43776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 For f/f</a:t>
            </a:r>
            <a:r>
              <a:rPr lang="en-US" sz="2200" baseline="-25000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&lt; 0.2: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“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Trivial” dominates</a:t>
            </a: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730890" y="5445224"/>
            <a:ext cx="43776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Reshuffling  </a:t>
            </a:r>
            <a:r>
              <a:rPr lang="en-US" sz="2200" dirty="0" smtClean="0">
                <a:solidFill>
                  <a:srgbClr val="0070C0"/>
                </a:solidFill>
                <a:sym typeface="Symbol"/>
              </a:rPr>
              <a:t>Ideal gas </a:t>
            </a:r>
            <a:r>
              <a:rPr lang="en-US" sz="2200" dirty="0" smtClean="0">
                <a:sym typeface="Symbol"/>
              </a:rPr>
              <a:t>at t &gt;&gt;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t</a:t>
            </a:r>
            <a:r>
              <a:rPr lang="en-US" sz="2200" baseline="-25000" dirty="0" smtClean="0">
                <a:latin typeface="Symbol" panose="05050102010706020507" pitchFamily="18" charset="2"/>
                <a:sym typeface="Symbol"/>
              </a:rPr>
              <a:t>a</a:t>
            </a:r>
            <a:endParaRPr lang="en-US" sz="2200" baseline="-25000" dirty="0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265312" y="5877272"/>
            <a:ext cx="2951932" cy="756493"/>
            <a:chOff x="5265312" y="5984875"/>
            <a:chExt cx="2951932" cy="756493"/>
          </a:xfrm>
        </p:grpSpPr>
        <p:graphicFrame>
          <p:nvGraphicFramePr>
            <p:cNvPr id="34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81775"/>
                </p:ext>
              </p:extLst>
            </p:nvPr>
          </p:nvGraphicFramePr>
          <p:xfrm>
            <a:off x="5862638" y="5984875"/>
            <a:ext cx="2354606" cy="7564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89" name="Equation" r:id="rId16" imgW="1460160" imgH="431640" progId="Equation.3">
                    <p:embed/>
                  </p:oleObj>
                </mc:Choice>
                <mc:Fallback>
                  <p:oleObj name="Equation" r:id="rId16" imgW="146016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2638" y="5984875"/>
                          <a:ext cx="2354606" cy="7564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5265312" y="6142260"/>
              <a:ext cx="458816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ym typeface="Symbol"/>
                </a:rPr>
                <a:t></a:t>
              </a:r>
              <a:endParaRPr lang="en-US" sz="2200" baseline="-25000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cxnSp>
          <p:nvCxnSpPr>
            <p:cNvPr id="12" name="Connecteur droit 11"/>
            <p:cNvCxnSpPr/>
            <p:nvPr/>
          </p:nvCxnSpPr>
          <p:spPr>
            <a:xfrm flipV="1">
              <a:off x="5940152" y="6021288"/>
              <a:ext cx="2232248" cy="6680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5940152" y="6021288"/>
              <a:ext cx="2232248" cy="6680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107504" y="908720"/>
            <a:ext cx="4608512" cy="2984500"/>
            <a:chOff x="35496" y="908720"/>
            <a:chExt cx="4608512" cy="2984500"/>
          </a:xfrm>
        </p:grpSpPr>
        <p:pic>
          <p:nvPicPr>
            <p:cNvPr id="37894" name="Picture 6"/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" t="10423" r="4840" b="5458"/>
            <a:stretch/>
          </p:blipFill>
          <p:spPr bwMode="auto">
            <a:xfrm>
              <a:off x="35496" y="908720"/>
              <a:ext cx="4608512" cy="2984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2771800" y="2195572"/>
              <a:ext cx="83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1306BA"/>
                  </a:solidFill>
                </a:rPr>
                <a:t>218K</a:t>
              </a:r>
              <a:endParaRPr lang="fr-FR" dirty="0">
                <a:solidFill>
                  <a:srgbClr val="1306BA"/>
                </a:solidFill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3021087" y="1412776"/>
              <a:ext cx="830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9900"/>
                  </a:solidFill>
                </a:rPr>
                <a:t>197K</a:t>
              </a:r>
              <a:endParaRPr lang="fr-FR" dirty="0">
                <a:solidFill>
                  <a:srgbClr val="0099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926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/>
      <p:bldP spid="19" grpId="0"/>
      <p:bldP spid="26" grpId="0"/>
      <p:bldP spid="27" grpId="0" animBg="1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06560" y="-27384"/>
            <a:ext cx="8929936" cy="576659"/>
            <a:chOff x="0" y="115888"/>
            <a:chExt cx="8929936" cy="576659"/>
          </a:xfrm>
        </p:grpSpPr>
        <p:sp>
          <p:nvSpPr>
            <p:cNvPr id="214038" name="Text Box 22"/>
            <p:cNvSpPr txBox="1">
              <a:spLocks noChangeArrowheads="1"/>
            </p:cNvSpPr>
            <p:nvPr/>
          </p:nvSpPr>
          <p:spPr bwMode="auto">
            <a:xfrm>
              <a:off x="0" y="115888"/>
              <a:ext cx="849788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dirty="0" smtClean="0"/>
                <a:t>T-</a:t>
              </a:r>
              <a:r>
                <a:rPr lang="fr-FR" dirty="0" err="1" smtClean="0"/>
                <a:t>dependences</a:t>
              </a:r>
              <a:r>
                <a:rPr lang="fr-FR" dirty="0" smtClean="0"/>
                <a:t> of the </a:t>
              </a:r>
              <a:r>
                <a:rPr lang="fr-FR" dirty="0" err="1" smtClean="0">
                  <a:solidFill>
                    <a:srgbClr val="FF0000"/>
                  </a:solidFill>
                </a:rPr>
                <a:t>dimensionless</a:t>
              </a:r>
              <a:r>
                <a:rPr lang="fr-FR" dirty="0" smtClean="0"/>
                <a:t> </a:t>
              </a:r>
              <a:r>
                <a:rPr lang="fr-FR" dirty="0" err="1" smtClean="0"/>
                <a:t>nonlinear</a:t>
              </a:r>
              <a:r>
                <a:rPr lang="fr-FR" dirty="0" smtClean="0"/>
                <a:t> </a:t>
              </a:r>
              <a:r>
                <a:rPr lang="fr-FR" dirty="0" err="1" smtClean="0"/>
                <a:t>suscept</a:t>
              </a:r>
              <a:r>
                <a:rPr lang="fr-FR" dirty="0" smtClean="0"/>
                <a:t>.</a:t>
              </a:r>
              <a:endParaRPr lang="fr-FR" dirty="0"/>
            </a:p>
          </p:txBody>
        </p:sp>
        <p:graphicFrame>
          <p:nvGraphicFramePr>
            <p:cNvPr id="17416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2804681"/>
                </p:ext>
              </p:extLst>
            </p:nvPr>
          </p:nvGraphicFramePr>
          <p:xfrm>
            <a:off x="8279061" y="155972"/>
            <a:ext cx="650875" cy="536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499" name="Equation" r:id="rId3" imgW="317160" imgH="241200" progId="Equation.3">
                    <p:embed/>
                  </p:oleObj>
                </mc:Choice>
                <mc:Fallback>
                  <p:oleObj name="Equation" r:id="rId3" imgW="31716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9061" y="155972"/>
                          <a:ext cx="650875" cy="536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8932" name="Picture 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9494" r="4683" b="5835"/>
          <a:stretch/>
        </p:blipFill>
        <p:spPr bwMode="auto">
          <a:xfrm>
            <a:off x="179512" y="2060848"/>
            <a:ext cx="5760640" cy="393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619793"/>
              </p:ext>
            </p:extLst>
          </p:nvPr>
        </p:nvGraphicFramePr>
        <p:xfrm>
          <a:off x="90488" y="620713"/>
          <a:ext cx="3081337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0" name="Equation" r:id="rId6" imgW="1600200" imgH="685800" progId="Equation.3">
                  <p:embed/>
                </p:oleObj>
              </mc:Choice>
              <mc:Fallback>
                <p:oleObj name="Equation" r:id="rId6" imgW="1600200" imgH="685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8" y="620713"/>
                        <a:ext cx="3081337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lèche droite 11"/>
          <p:cNvSpPr/>
          <p:nvPr/>
        </p:nvSpPr>
        <p:spPr>
          <a:xfrm>
            <a:off x="3275856" y="877567"/>
            <a:ext cx="461579" cy="3911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3936306" y="539388"/>
            <a:ext cx="481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is</a:t>
            </a:r>
            <a:r>
              <a:rPr lang="fr-FR" dirty="0" smtClean="0"/>
              <a:t> T-</a:t>
            </a:r>
            <a:r>
              <a:rPr lang="fr-FR" dirty="0" err="1" smtClean="0"/>
              <a:t>independent</a:t>
            </a:r>
            <a:r>
              <a:rPr lang="fr-FR" dirty="0" smtClean="0"/>
              <a:t> in the trivial </a:t>
            </a:r>
            <a:r>
              <a:rPr lang="fr-FR" dirty="0" err="1" smtClean="0"/>
              <a:t>limit</a:t>
            </a:r>
            <a:r>
              <a:rPr lang="fr-FR" dirty="0" smtClean="0"/>
              <a:t> (</a:t>
            </a:r>
            <a:r>
              <a:rPr lang="fr-FR" dirty="0" err="1" smtClean="0"/>
              <a:t>ideal</a:t>
            </a:r>
            <a:r>
              <a:rPr lang="fr-FR" dirty="0" smtClean="0"/>
              <a:t> </a:t>
            </a:r>
            <a:r>
              <a:rPr lang="fr-FR" dirty="0" err="1" smtClean="0"/>
              <a:t>gas</a:t>
            </a:r>
            <a:r>
              <a:rPr lang="fr-FR" dirty="0" smtClean="0"/>
              <a:t>)</a:t>
            </a:r>
            <a:endParaRPr lang="fr-FR" dirty="0">
              <a:latin typeface="Symbol" panose="05050102010706020507" pitchFamily="18" charset="2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3995936" y="1219225"/>
            <a:ext cx="4896544" cy="409575"/>
            <a:chOff x="3995936" y="877567"/>
            <a:chExt cx="4896544" cy="409575"/>
          </a:xfrm>
        </p:grpSpPr>
        <p:graphicFrame>
          <p:nvGraphicFramePr>
            <p:cNvPr id="6" name="Obje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40697250"/>
                </p:ext>
              </p:extLst>
            </p:nvPr>
          </p:nvGraphicFramePr>
          <p:xfrm>
            <a:off x="3995936" y="877567"/>
            <a:ext cx="20669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01" name="Equation" r:id="rId8" imgW="1434960" imgH="241200" progId="Equation.3">
                    <p:embed/>
                  </p:oleObj>
                </mc:Choice>
                <mc:Fallback>
                  <p:oleObj name="Equation" r:id="rId8" imgW="1434960" imgH="24120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5936" y="877567"/>
                          <a:ext cx="2066925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ZoneTexte 14"/>
            <p:cNvSpPr txBox="1"/>
            <p:nvPr/>
          </p:nvSpPr>
          <p:spPr>
            <a:xfrm>
              <a:off x="6126361" y="888497"/>
              <a:ext cx="2766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i</a:t>
              </a:r>
              <a:r>
                <a:rPr lang="fr-FR" dirty="0" smtClean="0"/>
                <a:t>f </a:t>
              </a:r>
              <a:r>
                <a:rPr lang="fr-FR" dirty="0" err="1" smtClean="0"/>
                <a:t>B&amp;B’s</a:t>
              </a:r>
              <a:r>
                <a:rPr lang="fr-FR" dirty="0" smtClean="0"/>
                <a:t> </a:t>
              </a:r>
              <a:r>
                <a:rPr lang="fr-FR" dirty="0" err="1" smtClean="0"/>
                <a:t>prediction</a:t>
              </a:r>
              <a:r>
                <a:rPr lang="fr-FR" dirty="0" smtClean="0"/>
                <a:t> </a:t>
              </a:r>
              <a:r>
                <a:rPr lang="fr-FR" dirty="0" err="1" smtClean="0"/>
                <a:t>holds</a:t>
              </a:r>
              <a:endParaRPr lang="fr-FR" dirty="0">
                <a:latin typeface="Symbol" panose="05050102010706020507" pitchFamily="18" charset="2"/>
              </a:endParaRPr>
            </a:p>
          </p:txBody>
        </p:sp>
      </p:grpSp>
      <p:sp>
        <p:nvSpPr>
          <p:cNvPr id="8" name="Accolade ouvrante 7"/>
          <p:cNvSpPr/>
          <p:nvPr/>
        </p:nvSpPr>
        <p:spPr>
          <a:xfrm>
            <a:off x="3809443" y="476672"/>
            <a:ext cx="258501" cy="1161420"/>
          </a:xfrm>
          <a:prstGeom prst="leftBrace">
            <a:avLst>
              <a:gd name="adj1" fmla="val 44563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5755004" y="2935858"/>
            <a:ext cx="3281493" cy="565150"/>
            <a:chOff x="5755004" y="2132856"/>
            <a:chExt cx="3281493" cy="565150"/>
          </a:xfrm>
        </p:grpSpPr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5755004" y="2207680"/>
              <a:ext cx="1344893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ym typeface="Symbol"/>
                </a:rPr>
                <a:t></a:t>
              </a:r>
              <a:r>
                <a:rPr lang="en-US" sz="2200" dirty="0" smtClean="0">
                  <a:latin typeface="Symbol" panose="05050102010706020507" pitchFamily="18" charset="2"/>
                  <a:sym typeface="Symbol"/>
                </a:rPr>
                <a:t> </a:t>
              </a: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“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Trivial”</a:t>
              </a:r>
              <a:endParaRPr lang="en-US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9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1210216"/>
                </p:ext>
              </p:extLst>
            </p:nvPr>
          </p:nvGraphicFramePr>
          <p:xfrm>
            <a:off x="6972448" y="2132856"/>
            <a:ext cx="623888" cy="565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02" name="Equation" r:id="rId10" imgW="304560" imgH="253800" progId="Equation.3">
                    <p:embed/>
                  </p:oleObj>
                </mc:Choice>
                <mc:Fallback>
                  <p:oleObj name="Equation" r:id="rId10" imgW="30456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2448" y="2132856"/>
                          <a:ext cx="623888" cy="565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7596336" y="2206272"/>
              <a:ext cx="1440161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ym typeface="Symbol"/>
                </a:rPr>
                <a:t>looks OK</a:t>
              </a:r>
              <a:endParaRPr lang="en-US" sz="2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724128" y="4066518"/>
            <a:ext cx="32523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Similar T dependences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for</a:t>
            </a: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05996"/>
              </p:ext>
            </p:extLst>
          </p:nvPr>
        </p:nvGraphicFramePr>
        <p:xfrm>
          <a:off x="6156176" y="4365626"/>
          <a:ext cx="2906291" cy="51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03" name="Equation" r:id="rId12" imgW="1485720" imgH="241200" progId="Equation.3">
                  <p:embed/>
                </p:oleObj>
              </mc:Choice>
              <mc:Fallback>
                <p:oleObj name="Equation" r:id="rId12" imgW="148572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4365626"/>
                        <a:ext cx="2906291" cy="51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0" y="6444044"/>
            <a:ext cx="9144000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2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w</a:t>
            </a:r>
            <a:r>
              <a:rPr lang="en-US" sz="2200" b="1" dirty="0" smtClean="0">
                <a:solidFill>
                  <a:srgbClr val="FF0000"/>
                </a:solidFill>
              </a:rPr>
              <a:t> and T </a:t>
            </a:r>
            <a:r>
              <a:rPr lang="en-US" sz="2200" dirty="0" smtClean="0">
                <a:solidFill>
                  <a:srgbClr val="FF0000"/>
                </a:solidFill>
              </a:rPr>
              <a:t>dependences</a:t>
            </a:r>
            <a:r>
              <a:rPr lang="en-US" sz="2200" b="1" dirty="0" smtClean="0">
                <a:solidFill>
                  <a:srgbClr val="FF0000"/>
                </a:solidFill>
              </a:rPr>
              <a:t> consistent with X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2;1</a:t>
            </a:r>
            <a:r>
              <a:rPr lang="en-US" sz="2200" b="1" baseline="30000" dirty="0" smtClean="0">
                <a:solidFill>
                  <a:srgbClr val="FF0000"/>
                </a:solidFill>
              </a:rPr>
              <a:t>(1)</a:t>
            </a:r>
            <a:r>
              <a:rPr lang="en-US" sz="2200" b="1" dirty="0" smtClean="0">
                <a:solidFill>
                  <a:srgbClr val="FF0000"/>
                </a:solidFill>
              </a:rPr>
              <a:t> ~ </a:t>
            </a:r>
            <a:r>
              <a:rPr lang="en-US" sz="2200" b="1" dirty="0" err="1" smtClean="0">
                <a:solidFill>
                  <a:srgbClr val="FF0000"/>
                </a:solidFill>
              </a:rPr>
              <a:t>N</a:t>
            </a:r>
            <a:r>
              <a:rPr lang="en-US" sz="2200" b="1" baseline="-25000" dirty="0" err="1" smtClean="0">
                <a:solidFill>
                  <a:srgbClr val="FF0000"/>
                </a:solidFill>
              </a:rPr>
              <a:t>corr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(OK within MCT)</a:t>
            </a: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0" name="AutoShape 47"/>
          <p:cNvSpPr>
            <a:spLocks noChangeArrowheads="1"/>
          </p:cNvSpPr>
          <p:nvPr/>
        </p:nvSpPr>
        <p:spPr bwMode="auto">
          <a:xfrm>
            <a:off x="4067944" y="6021288"/>
            <a:ext cx="287560" cy="450491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6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8" grpId="0" animBg="1"/>
      <p:bldP spid="27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3" y="1975713"/>
            <a:ext cx="3781425" cy="390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763690" y="564151"/>
                <a:ext cx="1923770" cy="67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0070C0"/>
                    </a:solidFill>
                  </a:rPr>
                  <a:t>Each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0070C0"/>
                    </a:solidFill>
                  </a:rPr>
                  <a:t>Dyn.Het</a:t>
                </a:r>
                <a:r>
                  <a:rPr lang="fr-FR" b="1" dirty="0" smtClean="0">
                    <a:solidFill>
                      <a:srgbClr val="0070C0"/>
                    </a:solidFill>
                  </a:rPr>
                  <a:t>. </a:t>
                </a:r>
                <a:r>
                  <a:rPr lang="fr-FR" b="1" dirty="0" smtClean="0">
                    <a:solidFill>
                      <a:srgbClr val="0070C0"/>
                    </a:solidFill>
                    <a:sym typeface="Wingdings" pitchFamily="2" charset="2"/>
                  </a:rPr>
                  <a:t> µ = µ</a:t>
                </a:r>
                <a:r>
                  <a:rPr lang="fr-FR" b="1" baseline="-25000" dirty="0" smtClean="0">
                    <a:solidFill>
                      <a:srgbClr val="0070C0"/>
                    </a:solidFill>
                    <a:sym typeface="Wingdings" pitchFamily="2" charset="2"/>
                  </a:rPr>
                  <a:t>m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radPr>
                      <m:deg/>
                      <m:e>
                        <m:r>
                          <a:rPr lang="fr-FR" b="1" i="1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  <m:t>𝑵</m:t>
                        </m:r>
                        <m:r>
                          <a:rPr lang="fr-FR" b="1" i="1" baseline="-25000" smtClean="0">
                            <a:solidFill>
                              <a:srgbClr val="0070C0"/>
                            </a:solidFill>
                            <a:latin typeface="Cambria Math"/>
                            <a:sym typeface="Wingdings" pitchFamily="2" charset="2"/>
                          </a:rPr>
                          <m:t>𝒄𝒐𝒓𝒓</m:t>
                        </m:r>
                      </m:e>
                    </m:rad>
                    <m:r>
                      <a:rPr lang="fr-FR" b="1" i="0" smtClean="0">
                        <a:solidFill>
                          <a:srgbClr val="0070C0"/>
                        </a:solidFill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endParaRPr lang="fr-FR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90" y="564151"/>
                <a:ext cx="1923770" cy="671787"/>
              </a:xfrm>
              <a:prstGeom prst="rect">
                <a:avLst/>
              </a:prstGeom>
              <a:blipFill rotWithShape="1">
                <a:blip r:embed="rId4"/>
                <a:stretch>
                  <a:fillRect t="-5455" r="-949" b="-1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481393" y="619317"/>
            <a:ext cx="1226077" cy="783842"/>
            <a:chOff x="0" y="3401"/>
            <a:chExt cx="1360" cy="1308"/>
          </a:xfrm>
        </p:grpSpPr>
        <p:sp>
          <p:nvSpPr>
            <p:cNvPr id="17" name="Line 50"/>
            <p:cNvSpPr>
              <a:spLocks noChangeShapeType="1"/>
            </p:cNvSpPr>
            <p:nvPr/>
          </p:nvSpPr>
          <p:spPr bwMode="auto">
            <a:xfrm rot="9644973" flipV="1">
              <a:off x="1051" y="345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Line 51"/>
            <p:cNvSpPr>
              <a:spLocks noChangeShapeType="1"/>
            </p:cNvSpPr>
            <p:nvPr/>
          </p:nvSpPr>
          <p:spPr bwMode="auto">
            <a:xfrm rot="12077105" flipV="1">
              <a:off x="1059" y="375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52"/>
            <p:cNvSpPr>
              <a:spLocks noChangeShapeType="1"/>
            </p:cNvSpPr>
            <p:nvPr/>
          </p:nvSpPr>
          <p:spPr bwMode="auto">
            <a:xfrm rot="10691705" flipV="1">
              <a:off x="816" y="376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53"/>
            <p:cNvSpPr>
              <a:spLocks noChangeShapeType="1"/>
            </p:cNvSpPr>
            <p:nvPr/>
          </p:nvSpPr>
          <p:spPr bwMode="auto">
            <a:xfrm rot="11263914" flipV="1">
              <a:off x="1165" y="357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54"/>
            <p:cNvSpPr>
              <a:spLocks noChangeShapeType="1"/>
            </p:cNvSpPr>
            <p:nvPr/>
          </p:nvSpPr>
          <p:spPr bwMode="auto">
            <a:xfrm rot="17682063" flipV="1">
              <a:off x="931" y="354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55"/>
            <p:cNvSpPr>
              <a:spLocks noChangeShapeType="1"/>
            </p:cNvSpPr>
            <p:nvPr/>
          </p:nvSpPr>
          <p:spPr bwMode="auto">
            <a:xfrm rot="2688076" flipV="1">
              <a:off x="1106" y="394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56"/>
            <p:cNvSpPr>
              <a:spLocks noChangeShapeType="1"/>
            </p:cNvSpPr>
            <p:nvPr/>
          </p:nvSpPr>
          <p:spPr bwMode="auto">
            <a:xfrm rot="11482310" flipV="1">
              <a:off x="1298" y="372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57"/>
            <p:cNvSpPr>
              <a:spLocks noChangeShapeType="1"/>
            </p:cNvSpPr>
            <p:nvPr/>
          </p:nvSpPr>
          <p:spPr bwMode="auto">
            <a:xfrm rot="20521295" flipV="1">
              <a:off x="200" y="353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58"/>
            <p:cNvSpPr>
              <a:spLocks noChangeShapeType="1"/>
            </p:cNvSpPr>
            <p:nvPr/>
          </p:nvSpPr>
          <p:spPr bwMode="auto">
            <a:xfrm rot="16323554" flipV="1">
              <a:off x="506" y="390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59"/>
            <p:cNvSpPr>
              <a:spLocks noChangeShapeType="1"/>
            </p:cNvSpPr>
            <p:nvPr/>
          </p:nvSpPr>
          <p:spPr bwMode="auto">
            <a:xfrm rot="4321295" flipV="1">
              <a:off x="453" y="370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 rot="3043618" flipV="1">
              <a:off x="319" y="3845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Line 61"/>
            <p:cNvSpPr>
              <a:spLocks noChangeShapeType="1"/>
            </p:cNvSpPr>
            <p:nvPr/>
          </p:nvSpPr>
          <p:spPr bwMode="auto">
            <a:xfrm rot="12176375" flipV="1">
              <a:off x="345" y="3492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Line 62"/>
            <p:cNvSpPr>
              <a:spLocks noChangeShapeType="1"/>
            </p:cNvSpPr>
            <p:nvPr/>
          </p:nvSpPr>
          <p:spPr bwMode="auto">
            <a:xfrm rot="7560647" flipV="1">
              <a:off x="204" y="368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Line 63"/>
            <p:cNvSpPr>
              <a:spLocks noChangeShapeType="1"/>
            </p:cNvSpPr>
            <p:nvPr/>
          </p:nvSpPr>
          <p:spPr bwMode="auto">
            <a:xfrm rot="1815218" flipV="1">
              <a:off x="656" y="3716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Line 64"/>
            <p:cNvSpPr>
              <a:spLocks noChangeShapeType="1"/>
            </p:cNvSpPr>
            <p:nvPr/>
          </p:nvSpPr>
          <p:spPr bwMode="auto">
            <a:xfrm rot="7560647" flipV="1">
              <a:off x="569" y="349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Line 65"/>
            <p:cNvSpPr>
              <a:spLocks noChangeShapeType="1"/>
            </p:cNvSpPr>
            <p:nvPr/>
          </p:nvSpPr>
          <p:spPr bwMode="auto">
            <a:xfrm rot="16036990" flipV="1">
              <a:off x="834" y="430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Line 66"/>
            <p:cNvSpPr>
              <a:spLocks noChangeShapeType="1"/>
            </p:cNvSpPr>
            <p:nvPr/>
          </p:nvSpPr>
          <p:spPr bwMode="auto">
            <a:xfrm rot="6237680" flipV="1">
              <a:off x="427" y="4171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Line 67"/>
            <p:cNvSpPr>
              <a:spLocks noChangeShapeType="1"/>
            </p:cNvSpPr>
            <p:nvPr/>
          </p:nvSpPr>
          <p:spPr bwMode="auto">
            <a:xfrm rot="14542408" flipV="1">
              <a:off x="588" y="4288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 rot="16036990" flipV="1">
              <a:off x="552" y="4083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69"/>
            <p:cNvSpPr>
              <a:spLocks noChangeShapeType="1"/>
            </p:cNvSpPr>
            <p:nvPr/>
          </p:nvSpPr>
          <p:spPr bwMode="auto">
            <a:xfrm rot="18936588" flipV="1">
              <a:off x="742" y="4427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Line 70"/>
            <p:cNvSpPr>
              <a:spLocks noChangeShapeType="1"/>
            </p:cNvSpPr>
            <p:nvPr/>
          </p:nvSpPr>
          <p:spPr bwMode="auto">
            <a:xfrm rot="18999816" flipV="1">
              <a:off x="796" y="414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71"/>
            <p:cNvSpPr>
              <a:spLocks noChangeShapeType="1"/>
            </p:cNvSpPr>
            <p:nvPr/>
          </p:nvSpPr>
          <p:spPr bwMode="auto">
            <a:xfrm rot="16036990" flipV="1">
              <a:off x="425" y="4409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72"/>
            <p:cNvSpPr>
              <a:spLocks noChangeShapeType="1"/>
            </p:cNvSpPr>
            <p:nvPr/>
          </p:nvSpPr>
          <p:spPr bwMode="auto">
            <a:xfrm rot="12462841" flipV="1">
              <a:off x="564" y="4460"/>
              <a:ext cx="19" cy="2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Freeform 73"/>
            <p:cNvSpPr>
              <a:spLocks/>
            </p:cNvSpPr>
            <p:nvPr/>
          </p:nvSpPr>
          <p:spPr bwMode="auto">
            <a:xfrm>
              <a:off x="0" y="3401"/>
              <a:ext cx="766" cy="691"/>
            </a:xfrm>
            <a:custGeom>
              <a:avLst/>
              <a:gdLst>
                <a:gd name="T0" fmla="*/ 145 w 766"/>
                <a:gd name="T1" fmla="*/ 88 h 691"/>
                <a:gd name="T2" fmla="*/ 43 w 766"/>
                <a:gd name="T3" fmla="*/ 124 h 691"/>
                <a:gd name="T4" fmla="*/ 28 w 766"/>
                <a:gd name="T5" fmla="*/ 321 h 691"/>
                <a:gd name="T6" fmla="*/ 65 w 766"/>
                <a:gd name="T7" fmla="*/ 394 h 691"/>
                <a:gd name="T8" fmla="*/ 101 w 766"/>
                <a:gd name="T9" fmla="*/ 467 h 691"/>
                <a:gd name="T10" fmla="*/ 167 w 766"/>
                <a:gd name="T11" fmla="*/ 496 h 691"/>
                <a:gd name="T12" fmla="*/ 240 w 766"/>
                <a:gd name="T13" fmla="*/ 649 h 691"/>
                <a:gd name="T14" fmla="*/ 298 w 766"/>
                <a:gd name="T15" fmla="*/ 656 h 691"/>
                <a:gd name="T16" fmla="*/ 437 w 766"/>
                <a:gd name="T17" fmla="*/ 678 h 691"/>
                <a:gd name="T18" fmla="*/ 604 w 766"/>
                <a:gd name="T19" fmla="*/ 671 h 691"/>
                <a:gd name="T20" fmla="*/ 648 w 766"/>
                <a:gd name="T21" fmla="*/ 620 h 691"/>
                <a:gd name="T22" fmla="*/ 714 w 766"/>
                <a:gd name="T23" fmla="*/ 503 h 691"/>
                <a:gd name="T24" fmla="*/ 692 w 766"/>
                <a:gd name="T25" fmla="*/ 241 h 691"/>
                <a:gd name="T26" fmla="*/ 633 w 766"/>
                <a:gd name="T27" fmla="*/ 182 h 691"/>
                <a:gd name="T28" fmla="*/ 597 w 766"/>
                <a:gd name="T29" fmla="*/ 153 h 691"/>
                <a:gd name="T30" fmla="*/ 553 w 766"/>
                <a:gd name="T31" fmla="*/ 117 h 691"/>
                <a:gd name="T32" fmla="*/ 539 w 766"/>
                <a:gd name="T33" fmla="*/ 95 h 691"/>
                <a:gd name="T34" fmla="*/ 517 w 766"/>
                <a:gd name="T35" fmla="*/ 80 h 691"/>
                <a:gd name="T36" fmla="*/ 488 w 766"/>
                <a:gd name="T37" fmla="*/ 51 h 691"/>
                <a:gd name="T38" fmla="*/ 429 w 766"/>
                <a:gd name="T39" fmla="*/ 0 h 691"/>
                <a:gd name="T40" fmla="*/ 334 w 766"/>
                <a:gd name="T41" fmla="*/ 8 h 691"/>
                <a:gd name="T42" fmla="*/ 313 w 766"/>
                <a:gd name="T43" fmla="*/ 29 h 691"/>
                <a:gd name="T44" fmla="*/ 203 w 766"/>
                <a:gd name="T45" fmla="*/ 51 h 691"/>
                <a:gd name="T46" fmla="*/ 145 w 766"/>
                <a:gd name="T47" fmla="*/ 88 h 6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66" h="691">
                  <a:moveTo>
                    <a:pt x="145" y="88"/>
                  </a:moveTo>
                  <a:cubicBezTo>
                    <a:pt x="109" y="97"/>
                    <a:pt x="80" y="115"/>
                    <a:pt x="43" y="124"/>
                  </a:cubicBezTo>
                  <a:cubicBezTo>
                    <a:pt x="0" y="187"/>
                    <a:pt x="17" y="227"/>
                    <a:pt x="28" y="321"/>
                  </a:cubicBezTo>
                  <a:cubicBezTo>
                    <a:pt x="31" y="345"/>
                    <a:pt x="58" y="370"/>
                    <a:pt x="65" y="394"/>
                  </a:cubicBezTo>
                  <a:cubicBezTo>
                    <a:pt x="73" y="421"/>
                    <a:pt x="72" y="449"/>
                    <a:pt x="101" y="467"/>
                  </a:cubicBezTo>
                  <a:cubicBezTo>
                    <a:pt x="123" y="481"/>
                    <a:pt x="142" y="488"/>
                    <a:pt x="167" y="496"/>
                  </a:cubicBezTo>
                  <a:cubicBezTo>
                    <a:pt x="185" y="553"/>
                    <a:pt x="207" y="599"/>
                    <a:pt x="240" y="649"/>
                  </a:cubicBezTo>
                  <a:cubicBezTo>
                    <a:pt x="251" y="665"/>
                    <a:pt x="279" y="654"/>
                    <a:pt x="298" y="656"/>
                  </a:cubicBezTo>
                  <a:cubicBezTo>
                    <a:pt x="350" y="675"/>
                    <a:pt x="371" y="673"/>
                    <a:pt x="437" y="678"/>
                  </a:cubicBezTo>
                  <a:cubicBezTo>
                    <a:pt x="494" y="691"/>
                    <a:pt x="547" y="679"/>
                    <a:pt x="604" y="671"/>
                  </a:cubicBezTo>
                  <a:cubicBezTo>
                    <a:pt x="638" y="660"/>
                    <a:pt x="632" y="647"/>
                    <a:pt x="648" y="620"/>
                  </a:cubicBezTo>
                  <a:cubicBezTo>
                    <a:pt x="671" y="580"/>
                    <a:pt x="698" y="547"/>
                    <a:pt x="714" y="503"/>
                  </a:cubicBezTo>
                  <a:cubicBezTo>
                    <a:pt x="722" y="424"/>
                    <a:pt x="766" y="288"/>
                    <a:pt x="692" y="241"/>
                  </a:cubicBezTo>
                  <a:cubicBezTo>
                    <a:pt x="675" y="216"/>
                    <a:pt x="654" y="203"/>
                    <a:pt x="633" y="182"/>
                  </a:cubicBezTo>
                  <a:cubicBezTo>
                    <a:pt x="619" y="141"/>
                    <a:pt x="638" y="177"/>
                    <a:pt x="597" y="153"/>
                  </a:cubicBezTo>
                  <a:cubicBezTo>
                    <a:pt x="581" y="143"/>
                    <a:pt x="569" y="127"/>
                    <a:pt x="553" y="117"/>
                  </a:cubicBezTo>
                  <a:cubicBezTo>
                    <a:pt x="548" y="110"/>
                    <a:pt x="545" y="101"/>
                    <a:pt x="539" y="95"/>
                  </a:cubicBezTo>
                  <a:cubicBezTo>
                    <a:pt x="533" y="89"/>
                    <a:pt x="523" y="87"/>
                    <a:pt x="517" y="80"/>
                  </a:cubicBezTo>
                  <a:cubicBezTo>
                    <a:pt x="488" y="45"/>
                    <a:pt x="535" y="69"/>
                    <a:pt x="488" y="51"/>
                  </a:cubicBezTo>
                  <a:cubicBezTo>
                    <a:pt x="471" y="26"/>
                    <a:pt x="458" y="11"/>
                    <a:pt x="429" y="0"/>
                  </a:cubicBezTo>
                  <a:cubicBezTo>
                    <a:pt x="397" y="3"/>
                    <a:pt x="365" y="0"/>
                    <a:pt x="334" y="8"/>
                  </a:cubicBezTo>
                  <a:cubicBezTo>
                    <a:pt x="324" y="10"/>
                    <a:pt x="322" y="25"/>
                    <a:pt x="313" y="29"/>
                  </a:cubicBezTo>
                  <a:cubicBezTo>
                    <a:pt x="280" y="42"/>
                    <a:pt x="238" y="40"/>
                    <a:pt x="203" y="51"/>
                  </a:cubicBezTo>
                  <a:cubicBezTo>
                    <a:pt x="184" y="64"/>
                    <a:pt x="160" y="71"/>
                    <a:pt x="145" y="88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74"/>
            <p:cNvSpPr>
              <a:spLocks/>
            </p:cNvSpPr>
            <p:nvPr/>
          </p:nvSpPr>
          <p:spPr bwMode="auto">
            <a:xfrm>
              <a:off x="769" y="3402"/>
              <a:ext cx="591" cy="802"/>
            </a:xfrm>
            <a:custGeom>
              <a:avLst/>
              <a:gdLst>
                <a:gd name="T0" fmla="*/ 236 w 591"/>
                <a:gd name="T1" fmla="*/ 52 h 802"/>
                <a:gd name="T2" fmla="*/ 148 w 591"/>
                <a:gd name="T3" fmla="*/ 103 h 802"/>
                <a:gd name="T4" fmla="*/ 112 w 591"/>
                <a:gd name="T5" fmla="*/ 146 h 802"/>
                <a:gd name="T6" fmla="*/ 54 w 591"/>
                <a:gd name="T7" fmla="*/ 234 h 802"/>
                <a:gd name="T8" fmla="*/ 24 w 591"/>
                <a:gd name="T9" fmla="*/ 299 h 802"/>
                <a:gd name="T10" fmla="*/ 2 w 591"/>
                <a:gd name="T11" fmla="*/ 540 h 802"/>
                <a:gd name="T12" fmla="*/ 39 w 591"/>
                <a:gd name="T13" fmla="*/ 657 h 802"/>
                <a:gd name="T14" fmla="*/ 54 w 591"/>
                <a:gd name="T15" fmla="*/ 679 h 802"/>
                <a:gd name="T16" fmla="*/ 75 w 591"/>
                <a:gd name="T17" fmla="*/ 693 h 802"/>
                <a:gd name="T18" fmla="*/ 83 w 591"/>
                <a:gd name="T19" fmla="*/ 715 h 802"/>
                <a:gd name="T20" fmla="*/ 243 w 591"/>
                <a:gd name="T21" fmla="*/ 759 h 802"/>
                <a:gd name="T22" fmla="*/ 440 w 591"/>
                <a:gd name="T23" fmla="*/ 773 h 802"/>
                <a:gd name="T24" fmla="*/ 520 w 591"/>
                <a:gd name="T25" fmla="*/ 686 h 802"/>
                <a:gd name="T26" fmla="*/ 557 w 591"/>
                <a:gd name="T27" fmla="*/ 598 h 802"/>
                <a:gd name="T28" fmla="*/ 586 w 591"/>
                <a:gd name="T29" fmla="*/ 453 h 802"/>
                <a:gd name="T30" fmla="*/ 549 w 591"/>
                <a:gd name="T31" fmla="*/ 256 h 802"/>
                <a:gd name="T32" fmla="*/ 506 w 591"/>
                <a:gd name="T33" fmla="*/ 183 h 802"/>
                <a:gd name="T34" fmla="*/ 418 w 591"/>
                <a:gd name="T35" fmla="*/ 103 h 802"/>
                <a:gd name="T36" fmla="*/ 294 w 591"/>
                <a:gd name="T37" fmla="*/ 0 h 802"/>
                <a:gd name="T38" fmla="*/ 236 w 591"/>
                <a:gd name="T39" fmla="*/ 52 h 8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91" h="802">
                  <a:moveTo>
                    <a:pt x="236" y="52"/>
                  </a:moveTo>
                  <a:cubicBezTo>
                    <a:pt x="165" y="62"/>
                    <a:pt x="192" y="59"/>
                    <a:pt x="148" y="103"/>
                  </a:cubicBezTo>
                  <a:cubicBezTo>
                    <a:pt x="110" y="182"/>
                    <a:pt x="160" y="92"/>
                    <a:pt x="112" y="146"/>
                  </a:cubicBezTo>
                  <a:cubicBezTo>
                    <a:pt x="85" y="176"/>
                    <a:pt x="81" y="206"/>
                    <a:pt x="54" y="234"/>
                  </a:cubicBezTo>
                  <a:cubicBezTo>
                    <a:pt x="46" y="257"/>
                    <a:pt x="33" y="276"/>
                    <a:pt x="24" y="299"/>
                  </a:cubicBezTo>
                  <a:cubicBezTo>
                    <a:pt x="16" y="386"/>
                    <a:pt x="7" y="449"/>
                    <a:pt x="2" y="540"/>
                  </a:cubicBezTo>
                  <a:cubicBezTo>
                    <a:pt x="8" y="585"/>
                    <a:pt x="0" y="630"/>
                    <a:pt x="39" y="657"/>
                  </a:cubicBezTo>
                  <a:cubicBezTo>
                    <a:pt x="44" y="664"/>
                    <a:pt x="48" y="673"/>
                    <a:pt x="54" y="679"/>
                  </a:cubicBezTo>
                  <a:cubicBezTo>
                    <a:pt x="60" y="685"/>
                    <a:pt x="70" y="686"/>
                    <a:pt x="75" y="693"/>
                  </a:cubicBezTo>
                  <a:cubicBezTo>
                    <a:pt x="80" y="699"/>
                    <a:pt x="77" y="709"/>
                    <a:pt x="83" y="715"/>
                  </a:cubicBezTo>
                  <a:cubicBezTo>
                    <a:pt x="123" y="755"/>
                    <a:pt x="195" y="755"/>
                    <a:pt x="243" y="759"/>
                  </a:cubicBezTo>
                  <a:cubicBezTo>
                    <a:pt x="311" y="802"/>
                    <a:pt x="330" y="779"/>
                    <a:pt x="440" y="773"/>
                  </a:cubicBezTo>
                  <a:cubicBezTo>
                    <a:pt x="469" y="744"/>
                    <a:pt x="501" y="725"/>
                    <a:pt x="520" y="686"/>
                  </a:cubicBezTo>
                  <a:cubicBezTo>
                    <a:pt x="534" y="656"/>
                    <a:pt x="538" y="626"/>
                    <a:pt x="557" y="598"/>
                  </a:cubicBezTo>
                  <a:cubicBezTo>
                    <a:pt x="562" y="543"/>
                    <a:pt x="567" y="503"/>
                    <a:pt x="586" y="453"/>
                  </a:cubicBezTo>
                  <a:cubicBezTo>
                    <a:pt x="577" y="363"/>
                    <a:pt x="591" y="318"/>
                    <a:pt x="549" y="256"/>
                  </a:cubicBezTo>
                  <a:cubicBezTo>
                    <a:pt x="540" y="219"/>
                    <a:pt x="528" y="212"/>
                    <a:pt x="506" y="183"/>
                  </a:cubicBezTo>
                  <a:cubicBezTo>
                    <a:pt x="473" y="141"/>
                    <a:pt x="467" y="127"/>
                    <a:pt x="418" y="103"/>
                  </a:cubicBezTo>
                  <a:cubicBezTo>
                    <a:pt x="403" y="54"/>
                    <a:pt x="338" y="23"/>
                    <a:pt x="294" y="0"/>
                  </a:cubicBezTo>
                  <a:cubicBezTo>
                    <a:pt x="267" y="6"/>
                    <a:pt x="218" y="14"/>
                    <a:pt x="236" y="52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Freeform 75"/>
            <p:cNvSpPr>
              <a:spLocks/>
            </p:cNvSpPr>
            <p:nvPr/>
          </p:nvSpPr>
          <p:spPr bwMode="auto">
            <a:xfrm>
              <a:off x="245" y="4095"/>
              <a:ext cx="823" cy="614"/>
            </a:xfrm>
            <a:custGeom>
              <a:avLst/>
              <a:gdLst>
                <a:gd name="T0" fmla="*/ 148 w 823"/>
                <a:gd name="T1" fmla="*/ 73 h 614"/>
                <a:gd name="T2" fmla="*/ 53 w 823"/>
                <a:gd name="T3" fmla="*/ 182 h 614"/>
                <a:gd name="T4" fmla="*/ 89 w 823"/>
                <a:gd name="T5" fmla="*/ 459 h 614"/>
                <a:gd name="T6" fmla="*/ 97 w 823"/>
                <a:gd name="T7" fmla="*/ 481 h 614"/>
                <a:gd name="T8" fmla="*/ 111 w 823"/>
                <a:gd name="T9" fmla="*/ 503 h 614"/>
                <a:gd name="T10" fmla="*/ 141 w 823"/>
                <a:gd name="T11" fmla="*/ 576 h 614"/>
                <a:gd name="T12" fmla="*/ 243 w 823"/>
                <a:gd name="T13" fmla="*/ 605 h 614"/>
                <a:gd name="T14" fmla="*/ 571 w 823"/>
                <a:gd name="T15" fmla="*/ 583 h 614"/>
                <a:gd name="T16" fmla="*/ 607 w 823"/>
                <a:gd name="T17" fmla="*/ 540 h 614"/>
                <a:gd name="T18" fmla="*/ 651 w 823"/>
                <a:gd name="T19" fmla="*/ 503 h 614"/>
                <a:gd name="T20" fmla="*/ 665 w 823"/>
                <a:gd name="T21" fmla="*/ 481 h 614"/>
                <a:gd name="T22" fmla="*/ 709 w 823"/>
                <a:gd name="T23" fmla="*/ 452 h 614"/>
                <a:gd name="T24" fmla="*/ 789 w 823"/>
                <a:gd name="T25" fmla="*/ 372 h 614"/>
                <a:gd name="T26" fmla="*/ 753 w 823"/>
                <a:gd name="T27" fmla="*/ 226 h 614"/>
                <a:gd name="T28" fmla="*/ 702 w 823"/>
                <a:gd name="T29" fmla="*/ 168 h 614"/>
                <a:gd name="T30" fmla="*/ 636 w 823"/>
                <a:gd name="T31" fmla="*/ 95 h 614"/>
                <a:gd name="T32" fmla="*/ 593 w 823"/>
                <a:gd name="T33" fmla="*/ 51 h 614"/>
                <a:gd name="T34" fmla="*/ 563 w 823"/>
                <a:gd name="T35" fmla="*/ 44 h 614"/>
                <a:gd name="T36" fmla="*/ 447 w 823"/>
                <a:gd name="T37" fmla="*/ 0 h 614"/>
                <a:gd name="T38" fmla="*/ 184 w 823"/>
                <a:gd name="T39" fmla="*/ 22 h 614"/>
                <a:gd name="T40" fmla="*/ 148 w 823"/>
                <a:gd name="T41" fmla="*/ 73 h 6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23" h="614">
                  <a:moveTo>
                    <a:pt x="148" y="73"/>
                  </a:moveTo>
                  <a:cubicBezTo>
                    <a:pt x="113" y="108"/>
                    <a:pt x="88" y="148"/>
                    <a:pt x="53" y="182"/>
                  </a:cubicBezTo>
                  <a:cubicBezTo>
                    <a:pt x="25" y="269"/>
                    <a:pt x="0" y="416"/>
                    <a:pt x="89" y="459"/>
                  </a:cubicBezTo>
                  <a:cubicBezTo>
                    <a:pt x="92" y="466"/>
                    <a:pt x="94" y="474"/>
                    <a:pt x="97" y="481"/>
                  </a:cubicBezTo>
                  <a:cubicBezTo>
                    <a:pt x="101" y="489"/>
                    <a:pt x="108" y="495"/>
                    <a:pt x="111" y="503"/>
                  </a:cubicBezTo>
                  <a:cubicBezTo>
                    <a:pt x="120" y="523"/>
                    <a:pt x="119" y="562"/>
                    <a:pt x="141" y="576"/>
                  </a:cubicBezTo>
                  <a:cubicBezTo>
                    <a:pt x="165" y="592"/>
                    <a:pt x="216" y="600"/>
                    <a:pt x="243" y="605"/>
                  </a:cubicBezTo>
                  <a:cubicBezTo>
                    <a:pt x="378" y="601"/>
                    <a:pt x="459" y="614"/>
                    <a:pt x="571" y="583"/>
                  </a:cubicBezTo>
                  <a:cubicBezTo>
                    <a:pt x="623" y="550"/>
                    <a:pt x="563" y="593"/>
                    <a:pt x="607" y="540"/>
                  </a:cubicBezTo>
                  <a:cubicBezTo>
                    <a:pt x="619" y="525"/>
                    <a:pt x="639" y="518"/>
                    <a:pt x="651" y="503"/>
                  </a:cubicBezTo>
                  <a:cubicBezTo>
                    <a:pt x="657" y="496"/>
                    <a:pt x="658" y="487"/>
                    <a:pt x="665" y="481"/>
                  </a:cubicBezTo>
                  <a:cubicBezTo>
                    <a:pt x="678" y="469"/>
                    <a:pt x="709" y="452"/>
                    <a:pt x="709" y="452"/>
                  </a:cubicBezTo>
                  <a:cubicBezTo>
                    <a:pt x="731" y="420"/>
                    <a:pt x="758" y="394"/>
                    <a:pt x="789" y="372"/>
                  </a:cubicBezTo>
                  <a:cubicBezTo>
                    <a:pt x="823" y="322"/>
                    <a:pt x="799" y="257"/>
                    <a:pt x="753" y="226"/>
                  </a:cubicBezTo>
                  <a:cubicBezTo>
                    <a:pt x="743" y="196"/>
                    <a:pt x="728" y="185"/>
                    <a:pt x="702" y="168"/>
                  </a:cubicBezTo>
                  <a:cubicBezTo>
                    <a:pt x="692" y="135"/>
                    <a:pt x="661" y="117"/>
                    <a:pt x="636" y="95"/>
                  </a:cubicBezTo>
                  <a:cubicBezTo>
                    <a:pt x="621" y="81"/>
                    <a:pt x="607" y="66"/>
                    <a:pt x="593" y="51"/>
                  </a:cubicBezTo>
                  <a:cubicBezTo>
                    <a:pt x="586" y="44"/>
                    <a:pt x="573" y="47"/>
                    <a:pt x="563" y="44"/>
                  </a:cubicBezTo>
                  <a:cubicBezTo>
                    <a:pt x="523" y="32"/>
                    <a:pt x="487" y="13"/>
                    <a:pt x="447" y="0"/>
                  </a:cubicBezTo>
                  <a:cubicBezTo>
                    <a:pt x="362" y="4"/>
                    <a:pt x="268" y="2"/>
                    <a:pt x="184" y="22"/>
                  </a:cubicBezTo>
                  <a:cubicBezTo>
                    <a:pt x="135" y="55"/>
                    <a:pt x="136" y="35"/>
                    <a:pt x="148" y="73"/>
                  </a:cubicBezTo>
                  <a:close/>
                </a:path>
              </a:pathLst>
            </a:custGeom>
            <a:noFill/>
            <a:ln w="1905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/>
              <a:t>fit </a:t>
            </a:r>
            <a:r>
              <a:rPr lang="fr-FR" dirty="0" err="1"/>
              <a:t>nonlinear</a:t>
            </a:r>
            <a:r>
              <a:rPr lang="fr-FR" dirty="0"/>
              <a:t> </a:t>
            </a:r>
            <a:r>
              <a:rPr lang="fr-FR" dirty="0" err="1" smtClean="0"/>
              <a:t>resp</a:t>
            </a:r>
            <a:r>
              <a:rPr lang="fr-FR" dirty="0" smtClean="0"/>
              <a:t>. ? The ‘‘</a:t>
            </a:r>
            <a:r>
              <a:rPr lang="fr-FR" dirty="0" err="1" smtClean="0"/>
              <a:t>toy</a:t>
            </a:r>
            <a:r>
              <a:rPr lang="fr-FR" dirty="0" smtClean="0"/>
              <a:t> model’’ as an </a:t>
            </a:r>
            <a:r>
              <a:rPr lang="fr-FR" dirty="0" err="1" smtClean="0"/>
              <a:t>attempt</a:t>
            </a:r>
            <a:r>
              <a:rPr lang="fr-FR" dirty="0" smtClean="0"/>
              <a:t> 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174729" y="4293096"/>
                <a:ext cx="868879" cy="523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sz="25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sz="2500" dirty="0" smtClean="0">
                    <a:solidFill>
                      <a:srgbClr val="FF0000"/>
                    </a:solidFill>
                  </a:rPr>
                  <a:t> //z</a:t>
                </a:r>
                <a:endParaRPr lang="fr-FR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29" y="4293096"/>
                <a:ext cx="868879" cy="523798"/>
              </a:xfrm>
              <a:prstGeom prst="rect">
                <a:avLst/>
              </a:prstGeom>
              <a:blipFill rotWithShape="1">
                <a:blip r:embed="rId5"/>
                <a:stretch>
                  <a:fillRect r="-8451" b="-279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909472"/>
              </p:ext>
            </p:extLst>
          </p:nvPr>
        </p:nvGraphicFramePr>
        <p:xfrm>
          <a:off x="5205288" y="2106613"/>
          <a:ext cx="3759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6" name="Equation" r:id="rId6" imgW="3288960" imgH="660240" progId="Equation.3">
                  <p:embed/>
                </p:oleObj>
              </mc:Choice>
              <mc:Fallback>
                <p:oleObj name="Equation" r:id="rId6" imgW="32889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288" y="2106613"/>
                        <a:ext cx="37592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e 46"/>
          <p:cNvGrpSpPr/>
          <p:nvPr/>
        </p:nvGrpSpPr>
        <p:grpSpPr>
          <a:xfrm>
            <a:off x="5868144" y="2276872"/>
            <a:ext cx="2915600" cy="1431528"/>
            <a:chOff x="5879150" y="2276872"/>
            <a:chExt cx="2915600" cy="1431528"/>
          </a:xfrm>
        </p:grpSpPr>
        <p:graphicFrame>
          <p:nvGraphicFramePr>
            <p:cNvPr id="48" name="Obje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319117"/>
                </p:ext>
              </p:extLst>
            </p:nvPr>
          </p:nvGraphicFramePr>
          <p:xfrm>
            <a:off x="5945188" y="2843213"/>
            <a:ext cx="2849562" cy="865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77" name="Equation" r:id="rId8" imgW="2412720" imgH="723600" progId="Equation.3">
                    <p:embed/>
                  </p:oleObj>
                </mc:Choice>
                <mc:Fallback>
                  <p:oleObj name="Equation" r:id="rId8" imgW="241272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5188" y="2843213"/>
                          <a:ext cx="2849562" cy="8651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Accolade ouvrante 48"/>
            <p:cNvSpPr/>
            <p:nvPr/>
          </p:nvSpPr>
          <p:spPr>
            <a:xfrm>
              <a:off x="5879150" y="2276872"/>
              <a:ext cx="205015" cy="1296144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5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960350"/>
              </p:ext>
            </p:extLst>
          </p:nvPr>
        </p:nvGraphicFramePr>
        <p:xfrm>
          <a:off x="7397329" y="4509123"/>
          <a:ext cx="1584176" cy="126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8" name="Equation" r:id="rId10" imgW="666750" imgH="533603" progId="Equation.3">
                  <p:embed/>
                </p:oleObj>
              </mc:Choice>
              <mc:Fallback>
                <p:oleObj name="Equation" r:id="rId10" imgW="666750" imgH="53360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329" y="4509123"/>
                        <a:ext cx="1584176" cy="1267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974848"/>
              </p:ext>
            </p:extLst>
          </p:nvPr>
        </p:nvGraphicFramePr>
        <p:xfrm>
          <a:off x="4679504" y="4365107"/>
          <a:ext cx="221615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9" name="Equation" r:id="rId12" imgW="1536480" imgH="1091880" progId="Equation.3">
                  <p:embed/>
                </p:oleObj>
              </mc:Choice>
              <mc:Fallback>
                <p:oleObj name="Equation" r:id="rId12" imgW="153648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504" y="4365107"/>
                        <a:ext cx="221615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Flèche vers le bas 43"/>
          <p:cNvSpPr/>
          <p:nvPr/>
        </p:nvSpPr>
        <p:spPr>
          <a:xfrm>
            <a:off x="6804252" y="3861051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6954749" y="5085187"/>
            <a:ext cx="317043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arenthèse fermante 12"/>
          <p:cNvSpPr/>
          <p:nvPr/>
        </p:nvSpPr>
        <p:spPr>
          <a:xfrm>
            <a:off x="6803740" y="4509123"/>
            <a:ext cx="108012" cy="138317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arenthèse fermante 44"/>
          <p:cNvSpPr/>
          <p:nvPr/>
        </p:nvSpPr>
        <p:spPr>
          <a:xfrm flipH="1">
            <a:off x="7307796" y="4509123"/>
            <a:ext cx="108012" cy="1383179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à coins arrondis 51"/>
          <p:cNvSpPr/>
          <p:nvPr/>
        </p:nvSpPr>
        <p:spPr>
          <a:xfrm>
            <a:off x="4572000" y="4365107"/>
            <a:ext cx="4409505" cy="15992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Accolade fermante 2"/>
          <p:cNvSpPr/>
          <p:nvPr/>
        </p:nvSpPr>
        <p:spPr>
          <a:xfrm>
            <a:off x="3635900" y="628937"/>
            <a:ext cx="523042" cy="5086091"/>
          </a:xfrm>
          <a:prstGeom prst="rightBrace">
            <a:avLst>
              <a:gd name="adj1" fmla="val 46126"/>
              <a:gd name="adj2" fmla="val 4978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770236"/>
              </p:ext>
            </p:extLst>
          </p:nvPr>
        </p:nvGraphicFramePr>
        <p:xfrm>
          <a:off x="5076060" y="1084086"/>
          <a:ext cx="2389456" cy="82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80" name="Equation" r:id="rId14" imgW="1269720" imgH="431640" progId="Equation.3">
                  <p:embed/>
                </p:oleObj>
              </mc:Choice>
              <mc:Fallback>
                <p:oleObj name="Equation" r:id="rId14" imgW="1269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60" y="1084086"/>
                        <a:ext cx="2389456" cy="82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4932044" y="607659"/>
            <a:ext cx="338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 smtClean="0"/>
              <a:t>Simplest</a:t>
            </a:r>
            <a:r>
              <a:rPr lang="fr-FR" sz="2200" dirty="0" smtClean="0"/>
              <a:t> </a:t>
            </a:r>
            <a:r>
              <a:rPr lang="fr-FR" sz="2200" dirty="0" err="1" smtClean="0"/>
              <a:t>example</a:t>
            </a:r>
            <a:r>
              <a:rPr lang="fr-FR" sz="2200" dirty="0" smtClean="0"/>
              <a:t>: </a:t>
            </a:r>
            <a:r>
              <a:rPr lang="fr-FR" sz="2200" dirty="0" smtClean="0">
                <a:latin typeface="Symbol" pitchFamily="18" charset="2"/>
              </a:rPr>
              <a:t>D</a:t>
            </a:r>
            <a:r>
              <a:rPr lang="fr-FR" sz="2200" dirty="0" smtClean="0"/>
              <a:t>=0=</a:t>
            </a:r>
            <a:r>
              <a:rPr lang="fr-FR" sz="2200" dirty="0" smtClean="0">
                <a:latin typeface="Symbol" pitchFamily="18" charset="2"/>
              </a:rPr>
              <a:t>q</a:t>
            </a:r>
            <a:r>
              <a:rPr lang="fr-FR" sz="2200" baseline="-25000" dirty="0" smtClean="0"/>
              <a:t>1</a:t>
            </a:r>
            <a:endParaRPr lang="fr-FR" sz="2200" baseline="-25000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4572000" y="629536"/>
            <a:ext cx="4409505" cy="315950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Flèche droite 52"/>
          <p:cNvSpPr/>
          <p:nvPr/>
        </p:nvSpPr>
        <p:spPr>
          <a:xfrm>
            <a:off x="4211964" y="2996955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7524328" y="6094457"/>
            <a:ext cx="1512168" cy="718919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fit the data ? …</a:t>
            </a:r>
            <a:endParaRPr lang="fr-FR" dirty="0"/>
          </a:p>
        </p:txBody>
      </p:sp>
      <p:sp>
        <p:nvSpPr>
          <p:cNvPr id="61" name="Flèche droite 60"/>
          <p:cNvSpPr/>
          <p:nvPr/>
        </p:nvSpPr>
        <p:spPr>
          <a:xfrm>
            <a:off x="7164288" y="6309320"/>
            <a:ext cx="396552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Groupe 61"/>
          <p:cNvGrpSpPr/>
          <p:nvPr/>
        </p:nvGrpSpPr>
        <p:grpSpPr>
          <a:xfrm>
            <a:off x="63059" y="6021288"/>
            <a:ext cx="7180669" cy="836713"/>
            <a:chOff x="63059" y="6021288"/>
            <a:chExt cx="7180669" cy="836713"/>
          </a:xfrm>
        </p:grpSpPr>
        <p:sp>
          <p:nvSpPr>
            <p:cNvPr id="60" name="Text Box 105"/>
            <p:cNvSpPr txBox="1">
              <a:spLocks noChangeArrowheads="1"/>
            </p:cNvSpPr>
            <p:nvPr/>
          </p:nvSpPr>
          <p:spPr bwMode="auto">
            <a:xfrm>
              <a:off x="63059" y="6022449"/>
              <a:ext cx="1628621" cy="8355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fr-FR" dirty="0" err="1" smtClean="0"/>
                <a:t>Two</a:t>
              </a:r>
              <a:r>
                <a:rPr lang="fr-FR" dirty="0" smtClean="0"/>
                <a:t> key points</a:t>
              </a:r>
              <a:endParaRPr lang="fr-FR" dirty="0"/>
            </a:p>
          </p:txBody>
        </p:sp>
        <p:sp>
          <p:nvSpPr>
            <p:cNvPr id="6" name="Text Box 105"/>
            <p:cNvSpPr txBox="1">
              <a:spLocks noChangeArrowheads="1"/>
            </p:cNvSpPr>
            <p:nvPr/>
          </p:nvSpPr>
          <p:spPr bwMode="auto">
            <a:xfrm>
              <a:off x="1403648" y="6022449"/>
              <a:ext cx="5840080" cy="430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40820" rIns="0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l"/>
              <a:r>
                <a:rPr lang="fr-FR" dirty="0"/>
                <a:t> </a:t>
              </a:r>
              <a:r>
                <a:rPr lang="fr-FR" dirty="0" smtClean="0"/>
                <a:t>                </a:t>
              </a:r>
              <a:r>
                <a:rPr lang="fr-FR" b="1" dirty="0" smtClean="0"/>
                <a:t>  </a:t>
              </a:r>
              <a:r>
                <a:rPr lang="fr-FR" b="1" dirty="0" smtClean="0">
                  <a:solidFill>
                    <a:schemeClr val="tx1"/>
                  </a:solidFill>
                  <a:sym typeface="Wingdings" pitchFamily="2" charset="2"/>
                </a:rPr>
                <a:t> </a:t>
              </a:r>
              <a:r>
                <a:rPr lang="fr-FR" b="1" dirty="0" err="1" smtClean="0">
                  <a:solidFill>
                    <a:schemeClr val="tx1"/>
                  </a:solidFill>
                </a:rPr>
                <a:t>Amorphous</a:t>
              </a:r>
              <a:r>
                <a:rPr lang="fr-FR" b="1" dirty="0" smtClean="0">
                  <a:solidFill>
                    <a:schemeClr val="tx1"/>
                  </a:solidFill>
                </a:rPr>
                <a:t> </a:t>
              </a:r>
              <a:r>
                <a:rPr lang="fr-FR" b="1" dirty="0" err="1" smtClean="0">
                  <a:solidFill>
                    <a:schemeClr val="tx1"/>
                  </a:solidFill>
                </a:rPr>
                <a:t>Order</a:t>
              </a:r>
              <a:r>
                <a:rPr lang="fr-FR" b="1" dirty="0">
                  <a:solidFill>
                    <a:schemeClr val="tx1"/>
                  </a:solidFill>
                </a:rPr>
                <a:t> </a:t>
              </a:r>
              <a:r>
                <a:rPr lang="fr-FR" sz="1800" dirty="0" smtClean="0">
                  <a:solidFill>
                    <a:schemeClr val="tx1"/>
                  </a:solidFill>
                </a:rPr>
                <a:t>(«as» in S.G.)</a:t>
              </a:r>
              <a:endParaRPr lang="fr-FR" sz="1800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4" name="Obje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7734033"/>
                </p:ext>
              </p:extLst>
            </p:nvPr>
          </p:nvGraphicFramePr>
          <p:xfrm>
            <a:off x="1547664" y="6021288"/>
            <a:ext cx="1347787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981" name="Equation" r:id="rId16" imgW="1104840" imgH="342720" progId="Equation.3">
                    <p:embed/>
                  </p:oleObj>
                </mc:Choice>
                <mc:Fallback>
                  <p:oleObj name="Equation" r:id="rId16" imgW="1104840" imgH="342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6021288"/>
                          <a:ext cx="1347787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" name="Text Box 105"/>
            <p:cNvSpPr txBox="1">
              <a:spLocks noChangeArrowheads="1"/>
            </p:cNvSpPr>
            <p:nvPr/>
          </p:nvSpPr>
          <p:spPr bwMode="auto">
            <a:xfrm>
              <a:off x="1378135" y="6427113"/>
              <a:ext cx="5858161" cy="430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 algn="l"/>
              <a:r>
                <a:rPr lang="fr-FR" b="1" dirty="0" smtClean="0">
                  <a:solidFill>
                    <a:srgbClr val="1306BA"/>
                  </a:solidFill>
                  <a:sym typeface="Wingdings" pitchFamily="2" charset="2"/>
                </a:rPr>
                <a:t>   </a:t>
              </a:r>
              <a:r>
                <a:rPr lang="fr-FR" b="1" dirty="0" err="1" smtClean="0">
                  <a:solidFill>
                    <a:srgbClr val="1306BA"/>
                  </a:solidFill>
                  <a:sym typeface="Wingdings" pitchFamily="2" charset="2"/>
                </a:rPr>
                <a:t>Crossover</a:t>
              </a:r>
              <a:r>
                <a:rPr lang="fr-FR" b="1" dirty="0" smtClean="0">
                  <a:solidFill>
                    <a:srgbClr val="1306BA"/>
                  </a:solidFill>
                  <a:sym typeface="Wingdings" pitchFamily="2" charset="2"/>
                </a:rPr>
                <a:t> to trivial </a:t>
              </a:r>
              <a:r>
                <a:rPr lang="fr-FR" b="1" dirty="0" err="1" smtClean="0">
                  <a:solidFill>
                    <a:srgbClr val="1306BA"/>
                  </a:solidFill>
                  <a:sym typeface="Wingdings" pitchFamily="2" charset="2"/>
                </a:rPr>
                <a:t>is</a:t>
              </a:r>
              <a:r>
                <a:rPr lang="fr-FR" b="1" dirty="0" smtClean="0">
                  <a:solidFill>
                    <a:srgbClr val="1306BA"/>
                  </a:solidFill>
                  <a:sym typeface="Wingdings" pitchFamily="2" charset="2"/>
                </a:rPr>
                <a:t> </a:t>
              </a:r>
              <a:r>
                <a:rPr lang="fr-FR" b="1" dirty="0" err="1" smtClean="0">
                  <a:solidFill>
                    <a:srgbClr val="1306BA"/>
                  </a:solidFill>
                  <a:sym typeface="Wingdings" pitchFamily="2" charset="2"/>
                </a:rPr>
                <a:t>enforced</a:t>
              </a:r>
              <a:r>
                <a:rPr lang="fr-FR" b="1" dirty="0" smtClean="0">
                  <a:solidFill>
                    <a:srgbClr val="1306BA"/>
                  </a:solidFill>
                  <a:sym typeface="Wingdings" pitchFamily="2" charset="2"/>
                </a:rPr>
                <a:t> at f&lt;&lt;f</a:t>
              </a:r>
              <a:r>
                <a:rPr lang="fr-FR" b="1" dirty="0" smtClean="0">
                  <a:solidFill>
                    <a:srgbClr val="1306BA"/>
                  </a:solidFill>
                  <a:latin typeface="Symbol" panose="05050102010706020507" pitchFamily="18" charset="2"/>
                  <a:sym typeface="Wingdings" pitchFamily="2" charset="2"/>
                </a:rPr>
                <a:t>a</a:t>
              </a:r>
              <a:endParaRPr lang="fr-FR" sz="1800" dirty="0">
                <a:solidFill>
                  <a:srgbClr val="1306BA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50" name="Accolade ouvrante 49"/>
            <p:cNvSpPr/>
            <p:nvPr/>
          </p:nvSpPr>
          <p:spPr>
            <a:xfrm>
              <a:off x="1403648" y="6094457"/>
              <a:ext cx="200219" cy="718919"/>
            </a:xfrm>
            <a:prstGeom prst="leftBrace">
              <a:avLst>
                <a:gd name="adj1" fmla="val 40104"/>
                <a:gd name="adj2" fmla="val 50000"/>
              </a:avLst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ZoneTexte 58"/>
          <p:cNvSpPr txBox="1"/>
          <p:nvPr/>
        </p:nvSpPr>
        <p:spPr>
          <a:xfrm>
            <a:off x="1788403" y="1183474"/>
            <a:ext cx="192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in a double </a:t>
            </a:r>
            <a:r>
              <a:rPr lang="fr-FR" b="1" dirty="0" err="1" smtClean="0">
                <a:solidFill>
                  <a:srgbClr val="0070C0"/>
                </a:solidFill>
              </a:rPr>
              <a:t>well</a:t>
            </a:r>
            <a:r>
              <a:rPr lang="fr-FR" b="1" dirty="0" smtClean="0">
                <a:solidFill>
                  <a:srgbClr val="0070C0"/>
                </a:solidFill>
              </a:rPr>
              <a:t> (to </a:t>
            </a:r>
            <a:r>
              <a:rPr lang="fr-FR" b="1" dirty="0" err="1" smtClean="0">
                <a:solidFill>
                  <a:srgbClr val="0070C0"/>
                </a:solidFill>
              </a:rPr>
              <a:t>get</a:t>
            </a:r>
            <a:r>
              <a:rPr lang="fr-FR" b="1" dirty="0" smtClean="0">
                <a:solidFill>
                  <a:srgbClr val="0070C0"/>
                </a:solidFill>
              </a:rPr>
              <a:t> long </a:t>
            </a:r>
            <a:r>
              <a:rPr lang="fr-FR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t</a:t>
            </a:r>
            <a:r>
              <a:rPr lang="fr-FR" b="1" dirty="0" smtClean="0">
                <a:solidFill>
                  <a:srgbClr val="0070C0"/>
                </a:solidFill>
              </a:rPr>
              <a:t>),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836655" y="1791047"/>
            <a:ext cx="1923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of </a:t>
            </a:r>
            <a:r>
              <a:rPr lang="fr-FR" b="1" dirty="0" err="1" smtClean="0">
                <a:solidFill>
                  <a:srgbClr val="0070C0"/>
                </a:solidFill>
              </a:rPr>
              <a:t>assymetry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  <a:latin typeface="Symbol" panose="05050102010706020507" pitchFamily="18" charset="2"/>
              </a:rPr>
              <a:t>D</a:t>
            </a:r>
            <a:endParaRPr lang="fr-FR" b="1" dirty="0">
              <a:solidFill>
                <a:srgbClr val="0070C0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453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4" grpId="0" animBg="1"/>
      <p:bldP spid="12" grpId="0" animBg="1"/>
      <p:bldP spid="13" grpId="0" animBg="1"/>
      <p:bldP spid="45" grpId="0" animBg="1"/>
      <p:bldP spid="52" grpId="0" animBg="1"/>
      <p:bldP spid="3" grpId="0" animBg="1"/>
      <p:bldP spid="16" grpId="0"/>
      <p:bldP spid="51" grpId="0" animBg="1"/>
      <p:bldP spid="53" grpId="0" animBg="1"/>
      <p:bldP spid="8" grpId="0" animBg="1"/>
      <p:bldP spid="61" grpId="0" animBg="1"/>
      <p:bldP spid="59" grpId="0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5083" r="7284" b="5915"/>
          <a:stretch/>
        </p:blipFill>
        <p:spPr bwMode="auto">
          <a:xfrm>
            <a:off x="106535" y="525742"/>
            <a:ext cx="5689601" cy="401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250825" y="1"/>
            <a:ext cx="8497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The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emblematic</a:t>
            </a:r>
            <a:r>
              <a:rPr lang="fr-FR" dirty="0" smtClean="0"/>
              <a:t> claim of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:</a:t>
            </a:r>
            <a:endParaRPr lang="fr-FR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44446" y="4968845"/>
            <a:ext cx="74839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Symbol" pitchFamily="18" charset="2"/>
              <a:buChar char="·"/>
            </a:pPr>
            <a:r>
              <a:rPr lang="en-US" sz="2200" dirty="0" smtClean="0"/>
              <a:t>Small effect: discovered through a nonlinear technique</a:t>
            </a:r>
            <a:endParaRPr lang="en-US" sz="2200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7504" y="6094457"/>
            <a:ext cx="8965457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 algn="ctr">
              <a:spcBef>
                <a:spcPct val="50000"/>
              </a:spcBef>
              <a:defRPr sz="2200">
                <a:solidFill>
                  <a:srgbClr val="FF0000"/>
                </a:solidFill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en-US" dirty="0">
                <a:sym typeface="Symbol"/>
              </a:rPr>
              <a:t> </a:t>
            </a:r>
            <a:r>
              <a:rPr lang="en-US" dirty="0" smtClean="0"/>
              <a:t>The </a:t>
            </a:r>
            <a:r>
              <a:rPr lang="en-US" dirty="0"/>
              <a:t>most interesting is not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r>
              <a:rPr lang="en-US" dirty="0"/>
              <a:t> </a:t>
            </a:r>
            <a:r>
              <a:rPr lang="en-US" dirty="0" smtClean="0"/>
              <a:t>but </a:t>
            </a:r>
            <a:r>
              <a:rPr lang="en-US" dirty="0"/>
              <a:t>what we learn </a:t>
            </a:r>
            <a:r>
              <a:rPr lang="en-US" dirty="0" smtClean="0"/>
              <a:t>when </a:t>
            </a:r>
            <a:r>
              <a:rPr lang="en-US" dirty="0"/>
              <a:t>varying </a:t>
            </a:r>
            <a:r>
              <a:rPr lang="en-US" dirty="0" smtClean="0">
                <a:latin typeface="Symbol" panose="05050102010706020507" pitchFamily="18" charset="2"/>
              </a:rPr>
              <a:t>P</a:t>
            </a:r>
            <a:r>
              <a:rPr lang="en-US" dirty="0"/>
              <a:t>, E</a:t>
            </a:r>
            <a:r>
              <a:rPr lang="en-US" baseline="-25000" dirty="0"/>
              <a:t>st</a:t>
            </a:r>
            <a:r>
              <a:rPr lang="en-US" dirty="0"/>
              <a:t>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56809" y="2529819"/>
            <a:ext cx="348719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 Previously, the unique way to change </a:t>
            </a:r>
            <a:r>
              <a:rPr lang="en-US" sz="2200" dirty="0" err="1" smtClean="0">
                <a:sym typeface="Symbol"/>
              </a:rPr>
              <a:t>Tg</a:t>
            </a:r>
            <a:r>
              <a:rPr lang="en-US" sz="2200" dirty="0" smtClean="0">
                <a:sym typeface="Symbol"/>
              </a:rPr>
              <a:t> was the Pressure 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P</a:t>
            </a:r>
            <a:endParaRPr lang="en-US" sz="2200" dirty="0" smtClean="0">
              <a:sym typeface="Symbol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952729" y="1340768"/>
            <a:ext cx="298685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>
                <a:sym typeface="Symbol"/>
              </a:rPr>
              <a:t> </a:t>
            </a:r>
            <a:r>
              <a:rPr lang="en-US" sz="2200" dirty="0" smtClean="0">
                <a:sym typeface="Symbol"/>
              </a:rPr>
              <a:t>E</a:t>
            </a:r>
            <a:r>
              <a:rPr lang="en-US" sz="2200" baseline="-25000" dirty="0" smtClean="0">
                <a:sym typeface="Symbol"/>
              </a:rPr>
              <a:t>st</a:t>
            </a:r>
            <a:r>
              <a:rPr lang="en-US" sz="2200" dirty="0" smtClean="0">
                <a:sym typeface="Symbol"/>
              </a:rPr>
              <a:t> is </a:t>
            </a:r>
            <a:r>
              <a:rPr lang="en-US" sz="2200" dirty="0" smtClean="0">
                <a:solidFill>
                  <a:srgbClr val="FF0000"/>
                </a:solidFill>
                <a:sym typeface="Symbol"/>
              </a:rPr>
              <a:t>a new control parameter </a:t>
            </a:r>
            <a:r>
              <a:rPr lang="en-US" sz="2200" dirty="0" smtClean="0">
                <a:sym typeface="Symbol"/>
              </a:rPr>
              <a:t>in Glycerol.</a:t>
            </a:r>
          </a:p>
        </p:txBody>
      </p:sp>
    </p:spTree>
    <p:extLst>
      <p:ext uri="{BB962C8B-B14F-4D97-AF65-F5344CB8AC3E}">
        <p14:creationId xmlns:p14="http://schemas.microsoft.com/office/powerpoint/2010/main" val="78743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60" y="3403069"/>
            <a:ext cx="4888840" cy="3429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25463"/>
            <a:ext cx="13681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/>
              <a:t>Fits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Tg+17K: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545389" y="2190926"/>
            <a:ext cx="2598615" cy="24622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FF0000"/>
                </a:solidFill>
                <a:sym typeface="Symbol"/>
              </a:rPr>
              <a:t> </a:t>
            </a:r>
            <a:r>
              <a:rPr lang="fr-FR" sz="22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200" dirty="0" smtClean="0">
                <a:solidFill>
                  <a:srgbClr val="FF0000"/>
                </a:solidFill>
              </a:rPr>
              <a:t> has the right </a:t>
            </a:r>
            <a:r>
              <a:rPr lang="fr-FR" sz="2200" dirty="0" err="1" smtClean="0">
                <a:solidFill>
                  <a:srgbClr val="FF0000"/>
                </a:solidFill>
              </a:rPr>
              <a:t>order</a:t>
            </a:r>
            <a:r>
              <a:rPr lang="fr-FR" sz="2200" dirty="0" smtClean="0">
                <a:solidFill>
                  <a:srgbClr val="FF0000"/>
                </a:solidFill>
              </a:rPr>
              <a:t> of magnitude</a:t>
            </a:r>
          </a:p>
          <a:p>
            <a:r>
              <a:rPr lang="fr-FR" sz="2200" dirty="0">
                <a:solidFill>
                  <a:srgbClr val="FF0000"/>
                </a:solidFill>
                <a:sym typeface="Symbol"/>
              </a:rPr>
              <a:t> </a:t>
            </a:r>
            <a:r>
              <a:rPr lang="fr-FR" sz="2200" dirty="0" smtClean="0">
                <a:solidFill>
                  <a:srgbClr val="FF0000"/>
                </a:solidFill>
              </a:rPr>
              <a:t>good </a:t>
            </a:r>
            <a:r>
              <a:rPr lang="fr-FR" sz="2200" dirty="0" err="1" smtClean="0">
                <a:solidFill>
                  <a:srgbClr val="FF0000"/>
                </a:solidFill>
              </a:rPr>
              <a:t>fits</a:t>
            </a:r>
            <a:r>
              <a:rPr lang="fr-FR" sz="2200" dirty="0" smtClean="0">
                <a:solidFill>
                  <a:srgbClr val="FF0000"/>
                </a:solidFill>
              </a:rPr>
              <a:t> for ALL the </a:t>
            </a:r>
            <a:r>
              <a:rPr lang="fr-FR" sz="2200" dirty="0" err="1" smtClean="0">
                <a:solidFill>
                  <a:srgbClr val="FF0000"/>
                </a:solidFill>
              </a:rPr>
              <a:t>X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30000" dirty="0" smtClean="0">
                <a:solidFill>
                  <a:srgbClr val="FF0000"/>
                </a:solidFill>
              </a:rPr>
              <a:t>(k)</a:t>
            </a:r>
          </a:p>
          <a:p>
            <a:r>
              <a:rPr lang="fr-FR" sz="2200" dirty="0">
                <a:solidFill>
                  <a:srgbClr val="FF0000"/>
                </a:solidFill>
                <a:sym typeface="Symbol"/>
              </a:rPr>
              <a:t> 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… but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with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  <a:sym typeface="Symbol"/>
              </a:rPr>
              <a:t>different</a:t>
            </a:r>
            <a:r>
              <a:rPr lang="fr-FR" sz="2200" dirty="0" smtClean="0">
                <a:solidFill>
                  <a:srgbClr val="FF0000"/>
                </a:solidFill>
                <a:sym typeface="Symbol"/>
              </a:rPr>
              <a:t> values of </a:t>
            </a:r>
            <a:r>
              <a:rPr lang="fr-FR" sz="2200" dirty="0" err="1" smtClean="0">
                <a:solidFill>
                  <a:srgbClr val="FF0000"/>
                </a:solidFill>
              </a:rPr>
              <a:t>N</a:t>
            </a:r>
            <a:r>
              <a:rPr lang="fr-FR" sz="2200" baseline="-25000" dirty="0" err="1" smtClean="0">
                <a:solidFill>
                  <a:srgbClr val="FF0000"/>
                </a:solidFill>
              </a:rPr>
              <a:t>corr</a:t>
            </a:r>
            <a:r>
              <a:rPr lang="fr-FR" sz="2200" dirty="0" smtClean="0">
                <a:solidFill>
                  <a:srgbClr val="FF0000"/>
                </a:solidFill>
              </a:rPr>
              <a:t> (</a:t>
            </a:r>
            <a:r>
              <a:rPr lang="fr-FR" sz="2200" b="1" dirty="0" err="1" smtClean="0">
                <a:solidFill>
                  <a:srgbClr val="FF0000"/>
                </a:solidFill>
              </a:rPr>
              <a:t>toy</a:t>
            </a:r>
            <a:r>
              <a:rPr lang="fr-FR" sz="2200" dirty="0" smtClean="0">
                <a:solidFill>
                  <a:srgbClr val="FF0000"/>
                </a:solidFill>
              </a:rPr>
              <a:t> model)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069" y="1340768"/>
            <a:ext cx="133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N</a:t>
            </a:r>
            <a:r>
              <a:rPr lang="fr-FR" sz="2400" baseline="-25000" dirty="0" err="1" smtClean="0"/>
              <a:t>corr</a:t>
            </a:r>
            <a:r>
              <a:rPr lang="fr-FR" sz="2400" dirty="0" smtClean="0"/>
              <a:t>=10</a:t>
            </a:r>
          </a:p>
          <a:p>
            <a:r>
              <a:rPr lang="fr-FR" sz="2400" dirty="0" smtClean="0">
                <a:latin typeface="Symbol" pitchFamily="18" charset="2"/>
              </a:rPr>
              <a:t>d</a:t>
            </a:r>
            <a:r>
              <a:rPr lang="fr-FR" sz="2400" dirty="0" smtClean="0"/>
              <a:t>=0.60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212069" y="4344347"/>
            <a:ext cx="133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 smtClean="0"/>
              <a:t>N</a:t>
            </a:r>
            <a:r>
              <a:rPr lang="fr-FR" sz="2400" baseline="-25000" dirty="0" err="1" smtClean="0"/>
              <a:t>corr</a:t>
            </a:r>
            <a:r>
              <a:rPr lang="fr-FR" sz="2400" dirty="0" smtClean="0"/>
              <a:t>=15</a:t>
            </a:r>
          </a:p>
          <a:p>
            <a:r>
              <a:rPr lang="fr-FR" sz="2400" dirty="0" smtClean="0">
                <a:latin typeface="Symbol" pitchFamily="18" charset="2"/>
              </a:rPr>
              <a:t>d</a:t>
            </a:r>
            <a:r>
              <a:rPr lang="fr-FR" sz="2400" dirty="0" smtClean="0"/>
              <a:t>=0.60</a:t>
            </a:r>
            <a:endParaRPr lang="fr-FR" sz="2400" dirty="0"/>
          </a:p>
        </p:txBody>
      </p:sp>
      <p:sp>
        <p:nvSpPr>
          <p:cNvPr id="8" name="Virage 7"/>
          <p:cNvSpPr/>
          <p:nvPr/>
        </p:nvSpPr>
        <p:spPr>
          <a:xfrm rot="5400000">
            <a:off x="6545389" y="1254176"/>
            <a:ext cx="978943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Virage 8"/>
          <p:cNvSpPr/>
          <p:nvPr/>
        </p:nvSpPr>
        <p:spPr>
          <a:xfrm rot="16200000" flipV="1">
            <a:off x="6516221" y="4797152"/>
            <a:ext cx="978943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68859" y="5651610"/>
            <a:ext cx="270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Ladieu</a:t>
            </a:r>
            <a:r>
              <a:rPr lang="fr-FR" dirty="0"/>
              <a:t>, Brun, L’Hôte, PRB </a:t>
            </a:r>
            <a:r>
              <a:rPr lang="fr-FR" b="1" dirty="0"/>
              <a:t>85</a:t>
            </a:r>
            <a:r>
              <a:rPr lang="fr-FR" dirty="0"/>
              <a:t>, 184207, (2012)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21259" y="44624"/>
            <a:ext cx="2704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L’Hôte</a:t>
            </a:r>
            <a:r>
              <a:rPr lang="fr-FR" dirty="0"/>
              <a:t>, </a:t>
            </a:r>
            <a:r>
              <a:rPr lang="fr-FR" dirty="0" err="1" smtClean="0"/>
              <a:t>Tourbot</a:t>
            </a:r>
            <a:r>
              <a:rPr lang="fr-FR" dirty="0" smtClean="0"/>
              <a:t>, </a:t>
            </a:r>
            <a:r>
              <a:rPr lang="fr-FR" dirty="0" err="1" smtClean="0"/>
              <a:t>Ladieu</a:t>
            </a:r>
            <a:r>
              <a:rPr lang="fr-FR" dirty="0" smtClean="0"/>
              <a:t>, </a:t>
            </a:r>
            <a:r>
              <a:rPr lang="fr-FR" dirty="0" err="1" smtClean="0"/>
              <a:t>Gadige</a:t>
            </a:r>
            <a:r>
              <a:rPr lang="fr-FR" dirty="0" smtClean="0"/>
              <a:t> to </a:t>
            </a:r>
            <a:r>
              <a:rPr lang="fr-FR" dirty="0" err="1" smtClean="0"/>
              <a:t>appear</a:t>
            </a:r>
            <a:r>
              <a:rPr lang="fr-FR" dirty="0" smtClean="0"/>
              <a:t> in PRB (2014)</a:t>
            </a:r>
            <a:endParaRPr lang="fr-F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649"/>
            <a:ext cx="5013075" cy="33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34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882" y="134076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Motivations for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nonlinear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/>
            </a:pP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specially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experiment</a:t>
            </a:r>
            <a:r>
              <a:rPr lang="fr-FR" sz="2200" dirty="0" smtClean="0"/>
              <a:t>    </a:t>
            </a:r>
          </a:p>
          <a:p>
            <a:endParaRPr lang="fr-FR" sz="2200" dirty="0"/>
          </a:p>
          <a:p>
            <a:r>
              <a:rPr lang="fr-FR" sz="2600" b="1" dirty="0" smtClean="0"/>
              <a:t>III)   </a:t>
            </a:r>
            <a:r>
              <a:rPr lang="fr-FR" sz="2600" b="1" dirty="0" err="1" smtClean="0"/>
              <a:t>Results</a:t>
            </a:r>
            <a:r>
              <a:rPr lang="fr-FR" sz="2600" b="1" dirty="0" smtClean="0"/>
              <a:t> on </a:t>
            </a:r>
            <a:r>
              <a:rPr lang="fr-FR" sz="2600" b="1" dirty="0" err="1" smtClean="0"/>
              <a:t>Glycerol</a:t>
            </a:r>
            <a:endParaRPr lang="fr-FR" sz="2600" b="1" dirty="0" smtClean="0"/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of magnitude and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Relation to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Ncorr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200" b="1" dirty="0" smtClean="0"/>
              <a:t>Tg shift</a:t>
            </a:r>
          </a:p>
          <a:p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IV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) 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naives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 questions/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200" b="1" dirty="0" smtClean="0"/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5076056" y="35332"/>
            <a:ext cx="3840789" cy="2961620"/>
            <a:chOff x="395536" y="539388"/>
            <a:chExt cx="3840789" cy="2961620"/>
          </a:xfrm>
        </p:grpSpPr>
        <p:grpSp>
          <p:nvGrpSpPr>
            <p:cNvPr id="2" name="Groupe 1"/>
            <p:cNvGrpSpPr/>
            <p:nvPr/>
          </p:nvGrpSpPr>
          <p:grpSpPr>
            <a:xfrm>
              <a:off x="395536" y="908720"/>
              <a:ext cx="3840788" cy="2592288"/>
              <a:chOff x="957263" y="2695828"/>
              <a:chExt cx="4766865" cy="3652585"/>
            </a:xfrm>
          </p:grpSpPr>
          <p:pic>
            <p:nvPicPr>
              <p:cNvPr id="532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263" y="2695828"/>
                <a:ext cx="4766865" cy="3033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3254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0907" y="5729288"/>
                <a:ext cx="434920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2" name="ZoneTexte 11"/>
            <p:cNvSpPr txBox="1"/>
            <p:nvPr/>
          </p:nvSpPr>
          <p:spPr>
            <a:xfrm>
              <a:off x="683569" y="539388"/>
              <a:ext cx="3552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Hensel-Bielowka</a:t>
              </a:r>
              <a:r>
                <a:rPr lang="fr-FR" dirty="0" smtClean="0"/>
                <a:t> et al. , PRE (2004)</a:t>
              </a:r>
              <a:endParaRPr lang="fr-FR" dirty="0"/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8520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Translating</a:t>
            </a:r>
            <a:r>
              <a:rPr lang="fr-FR" u="non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u="none" dirty="0" smtClean="0">
                <a:latin typeface="Symbol" panose="05050102010706020507" pitchFamily="18" charset="2"/>
              </a:rPr>
              <a:t>c</a:t>
            </a:r>
            <a:r>
              <a:rPr lang="fr-FR" u="none" baseline="-25000" dirty="0" smtClean="0"/>
              <a:t>2,1</a:t>
            </a:r>
            <a:r>
              <a:rPr lang="fr-FR" u="none" baseline="30000" dirty="0" smtClean="0"/>
              <a:t>(1)</a:t>
            </a:r>
            <a:r>
              <a:rPr lang="fr-FR" u="none" dirty="0" smtClean="0"/>
              <a:t> </a:t>
            </a:r>
            <a:r>
              <a:rPr lang="fr-FR" dirty="0" smtClean="0">
                <a:effectLst/>
              </a:rPr>
              <a:t>as a</a:t>
            </a:r>
            <a:r>
              <a:rPr lang="fr-FR" u="none" dirty="0" smtClean="0"/>
              <a:t> </a:t>
            </a:r>
            <a:r>
              <a:rPr lang="fr-FR" u="none" dirty="0" err="1" smtClean="0">
                <a:latin typeface="Symbol" panose="05050102010706020507" pitchFamily="18" charset="2"/>
              </a:rPr>
              <a:t>d</a:t>
            </a:r>
            <a:r>
              <a:rPr lang="fr-FR" u="none" dirty="0" err="1" smtClean="0"/>
              <a:t>Tg</a:t>
            </a:r>
            <a:r>
              <a:rPr lang="fr-FR" u="none" dirty="0" smtClean="0"/>
              <a:t> </a:t>
            </a:r>
            <a:r>
              <a:rPr lang="fr-FR" dirty="0" smtClean="0">
                <a:effectLst/>
              </a:rPr>
              <a:t>shift</a:t>
            </a:r>
            <a:endParaRPr lang="fr-FR" dirty="0">
              <a:effectLst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51740" y="698100"/>
            <a:ext cx="305210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1306BA"/>
                </a:solidFill>
              </a:rPr>
              <a:t>Pressure experiments:</a:t>
            </a:r>
            <a:endParaRPr lang="en-US" sz="2200" dirty="0">
              <a:solidFill>
                <a:srgbClr val="1306BA"/>
              </a:solidFill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4311" y="1119860"/>
            <a:ext cx="340564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/>
              <a:t> </a:t>
            </a:r>
            <a:r>
              <a:rPr lang="en-US" sz="2200" dirty="0" err="1">
                <a:latin typeface="Symbol" panose="05050102010706020507" pitchFamily="18" charset="2"/>
              </a:rPr>
              <a:t>d</a:t>
            </a:r>
            <a:r>
              <a:rPr lang="en-US" sz="2200" dirty="0" err="1"/>
              <a:t>T</a:t>
            </a:r>
            <a:r>
              <a:rPr lang="en-US" sz="2200" baseline="-25000" dirty="0" err="1"/>
              <a:t>g</a:t>
            </a:r>
            <a:r>
              <a:rPr lang="en-US" sz="2200" dirty="0"/>
              <a:t>(</a:t>
            </a:r>
            <a:r>
              <a:rPr lang="en-US" sz="2200" dirty="0">
                <a:latin typeface="Symbol" panose="05050102010706020507" pitchFamily="18" charset="2"/>
              </a:rPr>
              <a:t>P</a:t>
            </a:r>
            <a:r>
              <a:rPr lang="en-US" sz="2200" dirty="0"/>
              <a:t>) </a:t>
            </a:r>
            <a:r>
              <a:rPr lang="en-US" sz="2200" dirty="0" smtClean="0"/>
              <a:t>is drawn from :</a:t>
            </a:r>
            <a:endParaRPr lang="en-US" sz="22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439551" y="5257073"/>
            <a:ext cx="259492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/>
              <a:t>Slight trivial distortion of  </a:t>
            </a:r>
            <a:r>
              <a:rPr lang="en-US" sz="2400" dirty="0" smtClean="0">
                <a:latin typeface="Symbol" panose="05050102010706020507" pitchFamily="18" charset="2"/>
              </a:rPr>
              <a:t>c</a:t>
            </a:r>
            <a:r>
              <a:rPr lang="en-US" sz="2400" baseline="-25000" dirty="0" smtClean="0"/>
              <a:t>2,1</a:t>
            </a:r>
            <a:r>
              <a:rPr lang="en-US" sz="2400" baseline="30000" dirty="0" smtClean="0"/>
              <a:t>(1)</a:t>
            </a:r>
            <a:r>
              <a:rPr lang="en-US" sz="2400" dirty="0">
                <a:sym typeface="Symbol"/>
              </a:rPr>
              <a:t> </a:t>
            </a:r>
            <a:r>
              <a:rPr lang="en-US" sz="2400" dirty="0">
                <a:latin typeface="Symbol" panose="05050102010706020507" pitchFamily="18" charset="2"/>
              </a:rPr>
              <a:t>l</a:t>
            </a:r>
            <a:r>
              <a:rPr lang="en-US" sz="2400" dirty="0" smtClean="0"/>
              <a:t>≠</a:t>
            </a:r>
            <a:r>
              <a:rPr lang="en-US" sz="2400" dirty="0"/>
              <a:t>1</a:t>
            </a:r>
            <a:endParaRPr lang="en-US" sz="2400" baseline="30000" dirty="0">
              <a:latin typeface="Symbol" panose="05050102010706020507" pitchFamily="18" charset="2"/>
            </a:endParaRP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40930"/>
              </p:ext>
            </p:extLst>
          </p:nvPr>
        </p:nvGraphicFramePr>
        <p:xfrm>
          <a:off x="572732" y="1634415"/>
          <a:ext cx="3855252" cy="47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0" name="Equation" r:id="rId5" imgW="1955520" imgH="241200" progId="Equation.3">
                  <p:embed/>
                </p:oleObj>
              </mc:Choice>
              <mc:Fallback>
                <p:oleObj name="Equation" r:id="rId5" imgW="1955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32" y="1634415"/>
                        <a:ext cx="3855252" cy="477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/>
          <a:stretch/>
        </p:blipFill>
        <p:spPr bwMode="auto">
          <a:xfrm>
            <a:off x="4788024" y="2996952"/>
            <a:ext cx="4173556" cy="28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16024" y="2348880"/>
            <a:ext cx="36358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olidFill>
                  <a:srgbClr val="1306BA"/>
                </a:solidFill>
              </a:rPr>
              <a:t>Same method for E</a:t>
            </a:r>
            <a:r>
              <a:rPr lang="en-US" sz="2200" baseline="-25000" dirty="0" smtClean="0">
                <a:solidFill>
                  <a:srgbClr val="1306BA"/>
                </a:solidFill>
              </a:rPr>
              <a:t>st</a:t>
            </a:r>
            <a:r>
              <a:rPr lang="en-US" sz="2200" dirty="0" smtClean="0">
                <a:solidFill>
                  <a:srgbClr val="1306BA"/>
                </a:solidFill>
              </a:rPr>
              <a:t>:</a:t>
            </a:r>
            <a:endParaRPr lang="en-US" sz="2200" dirty="0">
              <a:solidFill>
                <a:srgbClr val="1306BA"/>
              </a:solidFill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32950"/>
              </p:ext>
            </p:extLst>
          </p:nvPr>
        </p:nvGraphicFramePr>
        <p:xfrm>
          <a:off x="489521" y="2808734"/>
          <a:ext cx="41544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1" name="Equation" r:id="rId8" imgW="2108160" imgH="241200" progId="Equation.3">
                  <p:embed/>
                </p:oleObj>
              </mc:Choice>
              <mc:Fallback>
                <p:oleObj name="Equation" r:id="rId8" imgW="2108160" imgH="241200" progId="Equation.3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21" y="2808734"/>
                        <a:ext cx="41544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78172"/>
              </p:ext>
            </p:extLst>
          </p:nvPr>
        </p:nvGraphicFramePr>
        <p:xfrm>
          <a:off x="182563" y="4017963"/>
          <a:ext cx="460057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2" name="Equation" r:id="rId10" imgW="2565360" imgH="583920" progId="Equation.3">
                  <p:embed/>
                </p:oleObj>
              </mc:Choice>
              <mc:Fallback>
                <p:oleObj name="Equation" r:id="rId10" imgW="2565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4017963"/>
                        <a:ext cx="460057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47"/>
          <p:cNvSpPr>
            <a:spLocks noChangeArrowheads="1"/>
          </p:cNvSpPr>
          <p:nvPr/>
        </p:nvSpPr>
        <p:spPr bwMode="auto">
          <a:xfrm>
            <a:off x="2149571" y="5158353"/>
            <a:ext cx="287560" cy="93610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26" name="Text Box 105"/>
          <p:cNvSpPr txBox="1">
            <a:spLocks noChangeArrowheads="1"/>
          </p:cNvSpPr>
          <p:nvPr/>
        </p:nvSpPr>
        <p:spPr bwMode="auto">
          <a:xfrm>
            <a:off x="543293" y="6094457"/>
            <a:ext cx="7197059" cy="64691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r-FR" dirty="0" err="1" smtClean="0">
                <a:sym typeface="Wingdings" panose="05000000000000000000" pitchFamily="2" charset="2"/>
              </a:rPr>
              <a:t>T</a:t>
            </a:r>
            <a:r>
              <a:rPr lang="fr-FR" sz="2600" baseline="-25000" dirty="0" err="1" smtClean="0">
                <a:sym typeface="Wingdings" panose="05000000000000000000" pitchFamily="2" charset="2"/>
              </a:rPr>
              <a:t>g</a:t>
            </a:r>
            <a:r>
              <a:rPr lang="fr-FR" sz="2600" dirty="0" smtClean="0">
                <a:sym typeface="Wingdings" panose="05000000000000000000" pitchFamily="2" charset="2"/>
              </a:rPr>
              <a:t>=3</a:t>
            </a:r>
            <a:r>
              <a:rPr lang="fr-FR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fr-FR" sz="2600" dirty="0" smtClean="0">
                <a:sym typeface="Wingdings" panose="05000000000000000000" pitchFamily="2" charset="2"/>
              </a:rPr>
              <a:t>E</a:t>
            </a:r>
            <a:r>
              <a:rPr lang="fr-FR" sz="2600" baseline="-25000" dirty="0" smtClean="0">
                <a:sym typeface="Wingdings" panose="05000000000000000000" pitchFamily="2" charset="2"/>
              </a:rPr>
              <a:t>st</a:t>
            </a:r>
            <a:r>
              <a:rPr lang="fr-FR" sz="2600" baseline="30000" dirty="0" smtClean="0">
                <a:sym typeface="Wingdings" panose="05000000000000000000" pitchFamily="2" charset="2"/>
              </a:rPr>
              <a:t>2 </a:t>
            </a:r>
            <a:r>
              <a:rPr lang="fr-FR" dirty="0" smtClean="0">
                <a:sym typeface="Wingdings" panose="05000000000000000000" pitchFamily="2" charset="2"/>
              </a:rPr>
              <a:t>  E</a:t>
            </a:r>
            <a:r>
              <a:rPr lang="fr-FR" sz="2800" baseline="-25000" dirty="0" smtClean="0">
                <a:sym typeface="Wingdings" panose="05000000000000000000" pitchFamily="2" charset="2"/>
              </a:rPr>
              <a:t>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is</a:t>
            </a:r>
            <a:r>
              <a:rPr lang="fr-FR" dirty="0" smtClean="0">
                <a:sym typeface="Wingdings" panose="05000000000000000000" pitchFamily="2" charset="2"/>
              </a:rPr>
              <a:t> a new control </a:t>
            </a:r>
            <a:r>
              <a:rPr lang="fr-FR" dirty="0" err="1" smtClean="0">
                <a:sym typeface="Wingdings" panose="05000000000000000000" pitchFamily="2" charset="2"/>
              </a:rPr>
              <a:t>parameter</a:t>
            </a:r>
            <a:r>
              <a:rPr lang="fr-FR" dirty="0" smtClean="0">
                <a:sym typeface="Wingdings" panose="05000000000000000000" pitchFamily="2" charset="2"/>
              </a:rPr>
              <a:t> in </a:t>
            </a:r>
            <a:r>
              <a:rPr lang="fr-FR" dirty="0" err="1" smtClean="0">
                <a:sym typeface="Wingdings" panose="05000000000000000000" pitchFamily="2" charset="2"/>
              </a:rPr>
              <a:t>glycerol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555026"/>
              </p:ext>
            </p:extLst>
          </p:nvPr>
        </p:nvGraphicFramePr>
        <p:xfrm>
          <a:off x="2385104" y="3356992"/>
          <a:ext cx="1538824" cy="53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3" name="Equation" r:id="rId12" imgW="1155600" imgH="368280" progId="Equation.3">
                  <p:embed/>
                </p:oleObj>
              </mc:Choice>
              <mc:Fallback>
                <p:oleObj name="Equation" r:id="rId12" imgW="1155600" imgH="3682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104" y="3356992"/>
                        <a:ext cx="1538824" cy="532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AutoShape 47"/>
          <p:cNvSpPr>
            <a:spLocks noChangeArrowheads="1"/>
          </p:cNvSpPr>
          <p:nvPr/>
        </p:nvSpPr>
        <p:spPr bwMode="auto">
          <a:xfrm>
            <a:off x="2123728" y="3284984"/>
            <a:ext cx="287560" cy="720080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02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  <p:bldP spid="25" grpId="0" animBg="1"/>
      <p:bldP spid="26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8521" y="0"/>
            <a:ext cx="259127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D.H. 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 </a:t>
            </a:r>
            <a:r>
              <a:rPr lang="fr-FR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overcrowded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fr-FR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subway</a:t>
            </a:r>
            <a:endParaRPr lang="fr-FR" dirty="0">
              <a:effectLst/>
            </a:endParaRPr>
          </a:p>
        </p:txBody>
      </p:sp>
      <p:sp>
        <p:nvSpPr>
          <p:cNvPr id="26" name="Text Box 105"/>
          <p:cNvSpPr txBox="1">
            <a:spLocks noChangeArrowheads="1"/>
          </p:cNvSpPr>
          <p:nvPr/>
        </p:nvSpPr>
        <p:spPr bwMode="auto">
          <a:xfrm>
            <a:off x="35496" y="6309320"/>
            <a:ext cx="3456384" cy="54868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sym typeface="Wingdings" panose="05000000000000000000" pitchFamily="2" charset="2"/>
              </a:rPr>
              <a:t>Density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Symbol"/>
              </a:rPr>
              <a:t>… </a:t>
            </a:r>
            <a:r>
              <a:rPr lang="fr-FR" dirty="0" smtClean="0">
                <a:latin typeface="Symbol" panose="05050102010706020507" pitchFamily="18" charset="2"/>
                <a:sym typeface="Symbol"/>
              </a:rPr>
              <a:t>S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 and </a:t>
            </a:r>
            <a:r>
              <a:rPr lang="fr-FR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fr-FR" sz="26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fr-FR" dirty="0">
                <a:sym typeface="Symbol"/>
              </a:rPr>
              <a:t></a:t>
            </a:r>
            <a:endParaRPr lang="fr-FR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5210"/>
            <a:ext cx="2908882" cy="21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5956897" y="2294802"/>
            <a:ext cx="2908882" cy="3439104"/>
            <a:chOff x="5956897" y="2294802"/>
            <a:chExt cx="2908882" cy="3439104"/>
          </a:xfrm>
        </p:grpSpPr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6264696" y="2294802"/>
              <a:ext cx="226774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Increasing E</a:t>
              </a:r>
              <a:r>
                <a:rPr lang="en-US" sz="2200" baseline="-25000" dirty="0" smtClean="0">
                  <a:solidFill>
                    <a:srgbClr val="FF0000"/>
                  </a:solidFill>
                </a:rPr>
                <a:t>st</a:t>
              </a:r>
              <a:r>
                <a:rPr lang="en-US" sz="2200" dirty="0" smtClean="0">
                  <a:solidFill>
                    <a:srgbClr val="FF0000"/>
                  </a:solidFill>
                </a:rPr>
                <a:t> …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5956897" y="3552244"/>
              <a:ext cx="2908882" cy="218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105"/>
          <p:cNvSpPr txBox="1">
            <a:spLocks noChangeArrowheads="1"/>
          </p:cNvSpPr>
          <p:nvPr/>
        </p:nvSpPr>
        <p:spPr bwMode="auto">
          <a:xfrm>
            <a:off x="6084168" y="6309320"/>
            <a:ext cx="3024336" cy="54868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sym typeface="Wingdings" panose="05000000000000000000" pitchFamily="2" charset="2"/>
              </a:rPr>
              <a:t>E</a:t>
            </a:r>
            <a:r>
              <a:rPr lang="fr-FR" baseline="-25000" dirty="0" smtClean="0">
                <a:sym typeface="Wingdings" panose="05000000000000000000" pitchFamily="2" charset="2"/>
              </a:rPr>
              <a:t>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Symbol"/>
              </a:rPr>
              <a:t>… </a:t>
            </a:r>
            <a:r>
              <a:rPr lang="fr-FR" dirty="0" smtClean="0">
                <a:latin typeface="Symbol" panose="05050102010706020507" pitchFamily="18" charset="2"/>
                <a:sym typeface="Symbol"/>
              </a:rPr>
              <a:t>S</a:t>
            </a:r>
            <a:r>
              <a:rPr lang="fr-FR" dirty="0" smtClean="0">
                <a:sym typeface="Symbol"/>
              </a:rPr>
              <a:t> </a:t>
            </a:r>
            <a:r>
              <a:rPr lang="fr-FR" dirty="0">
                <a:sym typeface="Symbol"/>
              </a:rPr>
              <a:t> and </a:t>
            </a:r>
            <a:r>
              <a:rPr lang="fr-FR" sz="2600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fr-FR" sz="2600" baseline="-25000" dirty="0" smtClean="0">
                <a:latin typeface="Symbol" panose="05050102010706020507" pitchFamily="18" charset="2"/>
                <a:sym typeface="Wingdings" panose="05000000000000000000" pitchFamily="2" charset="2"/>
              </a:rPr>
              <a:t>a</a:t>
            </a:r>
            <a:r>
              <a:rPr lang="fr-FR" dirty="0">
                <a:sym typeface="Symbol"/>
              </a:rPr>
              <a:t>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143572" y="2294802"/>
            <a:ext cx="4335669" cy="3942510"/>
            <a:chOff x="143572" y="2294802"/>
            <a:chExt cx="4335669" cy="3942510"/>
          </a:xfrm>
        </p:grpSpPr>
        <p:grpSp>
          <p:nvGrpSpPr>
            <p:cNvPr id="9" name="Groupe 8"/>
            <p:cNvGrpSpPr/>
            <p:nvPr/>
          </p:nvGrpSpPr>
          <p:grpSpPr>
            <a:xfrm>
              <a:off x="143572" y="2652082"/>
              <a:ext cx="4335669" cy="3585230"/>
              <a:chOff x="143572" y="2852937"/>
              <a:chExt cx="4335669" cy="3585230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3717032"/>
                <a:ext cx="2908882" cy="2181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 flipH="1">
                <a:off x="179512" y="5509459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>
                <a:off x="3623312" y="5566298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>
                <a:off x="3851920" y="4437112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>
                <a:off x="3491880" y="3140968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 flipH="1">
                <a:off x="488295" y="3068960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 flipH="1">
                <a:off x="143572" y="4293096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Flèche vers le bas 7"/>
              <p:cNvSpPr/>
              <p:nvPr/>
            </p:nvSpPr>
            <p:spPr>
              <a:xfrm rot="2700000">
                <a:off x="3330391" y="3518481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Flèche vers le bas 37"/>
              <p:cNvSpPr/>
              <p:nvPr/>
            </p:nvSpPr>
            <p:spPr>
              <a:xfrm rot="13500000">
                <a:off x="773049" y="5427751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Flèche vers le bas 38"/>
              <p:cNvSpPr/>
              <p:nvPr/>
            </p:nvSpPr>
            <p:spPr>
              <a:xfrm rot="18900000" flipH="1">
                <a:off x="989073" y="3446473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Flèche vers le bas 39"/>
              <p:cNvSpPr/>
              <p:nvPr/>
            </p:nvSpPr>
            <p:spPr>
              <a:xfrm rot="8100000">
                <a:off x="3402399" y="5499759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Flèche vers le bas 40"/>
              <p:cNvSpPr/>
              <p:nvPr/>
            </p:nvSpPr>
            <p:spPr>
              <a:xfrm rot="5400000">
                <a:off x="3491880" y="4437112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Flèche vers le bas 42"/>
              <p:cNvSpPr/>
              <p:nvPr/>
            </p:nvSpPr>
            <p:spPr>
              <a:xfrm rot="16200000" flipH="1">
                <a:off x="683568" y="4461560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4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 rot="16200000">
                <a:off x="1856447" y="2730663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Flèche vers le bas 44"/>
              <p:cNvSpPr/>
              <p:nvPr/>
            </p:nvSpPr>
            <p:spPr>
              <a:xfrm>
                <a:off x="2123728" y="3356992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6" name="Picture 5" descr="http://www.heli4.com/IMG/jpg/panneau_pieton_2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18" t="8147" r="21151" b="11434"/>
              <a:stretch/>
            </p:blipFill>
            <p:spPr bwMode="auto">
              <a:xfrm rot="5400000" flipV="1">
                <a:off x="1878189" y="5631733"/>
                <a:ext cx="627321" cy="8718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lèche vers le bas 46"/>
              <p:cNvSpPr/>
              <p:nvPr/>
            </p:nvSpPr>
            <p:spPr>
              <a:xfrm flipV="1">
                <a:off x="2123728" y="5373216"/>
                <a:ext cx="288032" cy="576064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99812" y="2294802"/>
              <a:ext cx="3052108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dirty="0" smtClean="0">
                  <a:solidFill>
                    <a:srgbClr val="FF0000"/>
                  </a:solidFill>
                </a:rPr>
                <a:t>Increasing Pressure …</a:t>
              </a:r>
              <a:endParaRPr 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732028" y="476672"/>
            <a:ext cx="5017432" cy="1766798"/>
            <a:chOff x="3732028" y="476672"/>
            <a:chExt cx="5017432" cy="1766798"/>
          </a:xfrm>
        </p:grpSpPr>
        <p:sp>
          <p:nvSpPr>
            <p:cNvPr id="14" name="Forme libre 13"/>
            <p:cNvSpPr/>
            <p:nvPr/>
          </p:nvSpPr>
          <p:spPr>
            <a:xfrm>
              <a:off x="3732028" y="669851"/>
              <a:ext cx="2551814" cy="1573619"/>
            </a:xfrm>
            <a:custGeom>
              <a:avLst/>
              <a:gdLst>
                <a:gd name="connsiteX0" fmla="*/ 2530549 w 2551814"/>
                <a:gd name="connsiteY0" fmla="*/ 127591 h 1573619"/>
                <a:gd name="connsiteX1" fmla="*/ 2349795 w 2551814"/>
                <a:gd name="connsiteY1" fmla="*/ 31898 h 1573619"/>
                <a:gd name="connsiteX2" fmla="*/ 2105246 w 2551814"/>
                <a:gd name="connsiteY2" fmla="*/ 0 h 1573619"/>
                <a:gd name="connsiteX3" fmla="*/ 1871330 w 2551814"/>
                <a:gd name="connsiteY3" fmla="*/ 10633 h 1573619"/>
                <a:gd name="connsiteX4" fmla="*/ 1690577 w 2551814"/>
                <a:gd name="connsiteY4" fmla="*/ 53163 h 1573619"/>
                <a:gd name="connsiteX5" fmla="*/ 1414130 w 2551814"/>
                <a:gd name="connsiteY5" fmla="*/ 159489 h 1573619"/>
                <a:gd name="connsiteX6" fmla="*/ 1275907 w 2551814"/>
                <a:gd name="connsiteY6" fmla="*/ 308344 h 1573619"/>
                <a:gd name="connsiteX7" fmla="*/ 1158949 w 2551814"/>
                <a:gd name="connsiteY7" fmla="*/ 244549 h 1573619"/>
                <a:gd name="connsiteX8" fmla="*/ 956930 w 2551814"/>
                <a:gd name="connsiteY8" fmla="*/ 31898 h 1573619"/>
                <a:gd name="connsiteX9" fmla="*/ 627321 w 2551814"/>
                <a:gd name="connsiteY9" fmla="*/ 127591 h 1573619"/>
                <a:gd name="connsiteX10" fmla="*/ 404037 w 2551814"/>
                <a:gd name="connsiteY10" fmla="*/ 159489 h 1573619"/>
                <a:gd name="connsiteX11" fmla="*/ 127591 w 2551814"/>
                <a:gd name="connsiteY11" fmla="*/ 276447 h 1573619"/>
                <a:gd name="connsiteX12" fmla="*/ 0 w 2551814"/>
                <a:gd name="connsiteY12" fmla="*/ 446568 h 1573619"/>
                <a:gd name="connsiteX13" fmla="*/ 63795 w 2551814"/>
                <a:gd name="connsiteY13" fmla="*/ 744279 h 1573619"/>
                <a:gd name="connsiteX14" fmla="*/ 191386 w 2551814"/>
                <a:gd name="connsiteY14" fmla="*/ 978196 h 1573619"/>
                <a:gd name="connsiteX15" fmla="*/ 425302 w 2551814"/>
                <a:gd name="connsiteY15" fmla="*/ 1244009 h 1573619"/>
                <a:gd name="connsiteX16" fmla="*/ 478465 w 2551814"/>
                <a:gd name="connsiteY16" fmla="*/ 1446028 h 1573619"/>
                <a:gd name="connsiteX17" fmla="*/ 584791 w 2551814"/>
                <a:gd name="connsiteY17" fmla="*/ 1573619 h 1573619"/>
                <a:gd name="connsiteX18" fmla="*/ 978195 w 2551814"/>
                <a:gd name="connsiteY18" fmla="*/ 1562986 h 1573619"/>
                <a:gd name="connsiteX19" fmla="*/ 1127051 w 2551814"/>
                <a:gd name="connsiteY19" fmla="*/ 1531089 h 1573619"/>
                <a:gd name="connsiteX20" fmla="*/ 1222744 w 2551814"/>
                <a:gd name="connsiteY20" fmla="*/ 1446028 h 1573619"/>
                <a:gd name="connsiteX21" fmla="*/ 1265274 w 2551814"/>
                <a:gd name="connsiteY21" fmla="*/ 1414130 h 1573619"/>
                <a:gd name="connsiteX22" fmla="*/ 1329070 w 2551814"/>
                <a:gd name="connsiteY22" fmla="*/ 1339702 h 1573619"/>
                <a:gd name="connsiteX23" fmla="*/ 1446028 w 2551814"/>
                <a:gd name="connsiteY23" fmla="*/ 1180214 h 1573619"/>
                <a:gd name="connsiteX24" fmla="*/ 1690577 w 2551814"/>
                <a:gd name="connsiteY24" fmla="*/ 999461 h 1573619"/>
                <a:gd name="connsiteX25" fmla="*/ 1807535 w 2551814"/>
                <a:gd name="connsiteY25" fmla="*/ 903768 h 1573619"/>
                <a:gd name="connsiteX26" fmla="*/ 1924493 w 2551814"/>
                <a:gd name="connsiteY26" fmla="*/ 829340 h 1573619"/>
                <a:gd name="connsiteX27" fmla="*/ 2126512 w 2551814"/>
                <a:gd name="connsiteY27" fmla="*/ 659219 h 1573619"/>
                <a:gd name="connsiteX28" fmla="*/ 2349795 w 2551814"/>
                <a:gd name="connsiteY28" fmla="*/ 637954 h 1573619"/>
                <a:gd name="connsiteX29" fmla="*/ 2498651 w 2551814"/>
                <a:gd name="connsiteY29" fmla="*/ 595423 h 1573619"/>
                <a:gd name="connsiteX30" fmla="*/ 2551814 w 2551814"/>
                <a:gd name="connsiteY30" fmla="*/ 478465 h 1573619"/>
                <a:gd name="connsiteX31" fmla="*/ 2551814 w 2551814"/>
                <a:gd name="connsiteY31" fmla="*/ 297712 h 1573619"/>
                <a:gd name="connsiteX32" fmla="*/ 2551814 w 2551814"/>
                <a:gd name="connsiteY32" fmla="*/ 233916 h 1573619"/>
                <a:gd name="connsiteX33" fmla="*/ 2530549 w 2551814"/>
                <a:gd name="connsiteY33" fmla="*/ 127591 h 157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551814" h="1573619">
                  <a:moveTo>
                    <a:pt x="2530549" y="127591"/>
                  </a:moveTo>
                  <a:lnTo>
                    <a:pt x="2349795" y="31898"/>
                  </a:lnTo>
                  <a:lnTo>
                    <a:pt x="2105246" y="0"/>
                  </a:lnTo>
                  <a:lnTo>
                    <a:pt x="1871330" y="10633"/>
                  </a:lnTo>
                  <a:lnTo>
                    <a:pt x="1690577" y="53163"/>
                  </a:lnTo>
                  <a:lnTo>
                    <a:pt x="1414130" y="159489"/>
                  </a:lnTo>
                  <a:lnTo>
                    <a:pt x="1275907" y="308344"/>
                  </a:lnTo>
                  <a:lnTo>
                    <a:pt x="1158949" y="244549"/>
                  </a:lnTo>
                  <a:lnTo>
                    <a:pt x="956930" y="31898"/>
                  </a:lnTo>
                  <a:lnTo>
                    <a:pt x="627321" y="127591"/>
                  </a:lnTo>
                  <a:lnTo>
                    <a:pt x="404037" y="159489"/>
                  </a:lnTo>
                  <a:lnTo>
                    <a:pt x="127591" y="276447"/>
                  </a:lnTo>
                  <a:lnTo>
                    <a:pt x="0" y="446568"/>
                  </a:lnTo>
                  <a:lnTo>
                    <a:pt x="63795" y="744279"/>
                  </a:lnTo>
                  <a:lnTo>
                    <a:pt x="191386" y="978196"/>
                  </a:lnTo>
                  <a:lnTo>
                    <a:pt x="425302" y="1244009"/>
                  </a:lnTo>
                  <a:lnTo>
                    <a:pt x="478465" y="1446028"/>
                  </a:lnTo>
                  <a:lnTo>
                    <a:pt x="584791" y="1573619"/>
                  </a:lnTo>
                  <a:lnTo>
                    <a:pt x="978195" y="1562986"/>
                  </a:lnTo>
                  <a:lnTo>
                    <a:pt x="1127051" y="1531089"/>
                  </a:lnTo>
                  <a:cubicBezTo>
                    <a:pt x="1158949" y="1502735"/>
                    <a:pt x="1190165" y="1473596"/>
                    <a:pt x="1222744" y="1446028"/>
                  </a:cubicBezTo>
                  <a:cubicBezTo>
                    <a:pt x="1236272" y="1434581"/>
                    <a:pt x="1252743" y="1426661"/>
                    <a:pt x="1265274" y="1414130"/>
                  </a:cubicBezTo>
                  <a:cubicBezTo>
                    <a:pt x="1288379" y="1391025"/>
                    <a:pt x="1329070" y="1339702"/>
                    <a:pt x="1329070" y="1339702"/>
                  </a:cubicBezTo>
                  <a:lnTo>
                    <a:pt x="1446028" y="1180214"/>
                  </a:lnTo>
                  <a:lnTo>
                    <a:pt x="1690577" y="999461"/>
                  </a:lnTo>
                  <a:cubicBezTo>
                    <a:pt x="1803394" y="920488"/>
                    <a:pt x="1777554" y="963727"/>
                    <a:pt x="1807535" y="903768"/>
                  </a:cubicBezTo>
                  <a:lnTo>
                    <a:pt x="1924493" y="829340"/>
                  </a:lnTo>
                  <a:lnTo>
                    <a:pt x="2126512" y="659219"/>
                  </a:lnTo>
                  <a:lnTo>
                    <a:pt x="2349795" y="637954"/>
                  </a:lnTo>
                  <a:lnTo>
                    <a:pt x="2498651" y="595423"/>
                  </a:lnTo>
                  <a:lnTo>
                    <a:pt x="2551814" y="478465"/>
                  </a:lnTo>
                  <a:lnTo>
                    <a:pt x="2551814" y="297712"/>
                  </a:lnTo>
                  <a:lnTo>
                    <a:pt x="2551814" y="233916"/>
                  </a:lnTo>
                  <a:lnTo>
                    <a:pt x="2530549" y="127591"/>
                  </a:lnTo>
                  <a:close/>
                </a:path>
              </a:pathLst>
            </a:custGeom>
            <a:noFill/>
            <a:ln w="50800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309300" y="476672"/>
              <a:ext cx="14401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dirty="0" err="1" smtClean="0">
                  <a:solidFill>
                    <a:srgbClr val="009900"/>
                  </a:solidFill>
                </a:rPr>
                <a:t>N</a:t>
              </a:r>
              <a:r>
                <a:rPr lang="fr-FR" sz="4800" baseline="-25000" dirty="0" err="1" smtClean="0">
                  <a:solidFill>
                    <a:srgbClr val="009900"/>
                  </a:solidFill>
                </a:rPr>
                <a:t>corr</a:t>
              </a:r>
              <a:endParaRPr lang="fr-FR" sz="4800" baseline="-25000" dirty="0">
                <a:solidFill>
                  <a:srgbClr val="009900"/>
                </a:solidFill>
              </a:endParaRPr>
            </a:p>
          </p:txBody>
        </p:sp>
        <p:cxnSp>
          <p:nvCxnSpPr>
            <p:cNvPr id="48" name="Connecteur droit avec flèche 47"/>
            <p:cNvCxnSpPr>
              <a:stCxn id="15" idx="1"/>
            </p:cNvCxnSpPr>
            <p:nvPr/>
          </p:nvCxnSpPr>
          <p:spPr>
            <a:xfrm flipH="1">
              <a:off x="6342170" y="892171"/>
              <a:ext cx="967130" cy="97132"/>
            </a:xfrm>
            <a:prstGeom prst="straightConnector1">
              <a:avLst/>
            </a:prstGeom>
            <a:ln w="28575">
              <a:solidFill>
                <a:srgbClr val="0099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2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882" y="1340768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Motivations for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nonlinear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experiments</a:t>
            </a: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/>
            </a:pPr>
            <a:endParaRPr lang="fr-FR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71500" indent="-571500">
              <a:buAutoNum type="romanUcParenR" startAt="2"/>
            </a:pP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Our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specially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experiment</a:t>
            </a:r>
            <a:r>
              <a:rPr lang="fr-FR" sz="2200" dirty="0" smtClean="0"/>
              <a:t>    </a:t>
            </a:r>
          </a:p>
          <a:p>
            <a:endParaRPr lang="fr-FR" sz="2200" dirty="0"/>
          </a:p>
          <a:p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III)  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Glycerol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of magnitude and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Relation to </a:t>
            </a:r>
            <a:r>
              <a:rPr lang="fr-FR" sz="2200" dirty="0" err="1">
                <a:solidFill>
                  <a:schemeClr val="bg1">
                    <a:lumMod val="50000"/>
                  </a:schemeClr>
                </a:solidFill>
              </a:rPr>
              <a:t>Ncorr</a:t>
            </a:r>
            <a:endParaRPr lang="fr-FR" sz="22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200" dirty="0">
                <a:solidFill>
                  <a:schemeClr val="bg1">
                    <a:lumMod val="50000"/>
                  </a:schemeClr>
                </a:solidFill>
              </a:rPr>
              <a:t>Tg shift</a:t>
            </a:r>
          </a:p>
          <a:p>
            <a:endParaRPr lang="fr-FR" sz="2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400" b="1" dirty="0" smtClean="0"/>
              <a:t>IV</a:t>
            </a:r>
            <a:r>
              <a:rPr lang="fr-FR" sz="2400" b="1" dirty="0"/>
              <a:t>)  </a:t>
            </a:r>
            <a:r>
              <a:rPr lang="fr-FR" sz="2400" b="1" dirty="0" err="1"/>
              <a:t>Some</a:t>
            </a:r>
            <a:r>
              <a:rPr lang="fr-FR" sz="2400" b="1" dirty="0"/>
              <a:t> </a:t>
            </a:r>
            <a:r>
              <a:rPr lang="fr-FR" sz="2400" b="1" dirty="0" err="1"/>
              <a:t>naives</a:t>
            </a:r>
            <a:r>
              <a:rPr lang="fr-FR" sz="2400" b="1" dirty="0"/>
              <a:t> questions/</a:t>
            </a:r>
            <a:r>
              <a:rPr lang="fr-FR" sz="2400" b="1" dirty="0" err="1"/>
              <a:t>ideas</a:t>
            </a:r>
            <a:r>
              <a:rPr lang="fr-FR" sz="2400" b="1" dirty="0"/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200" b="1" dirty="0" smtClean="0"/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/>
              <a:t>Does</a:t>
            </a:r>
            <a:r>
              <a:rPr lang="fr-FR" dirty="0" smtClean="0"/>
              <a:t> T</a:t>
            </a:r>
            <a:r>
              <a:rPr lang="fr-FR" baseline="-25000" dirty="0" smtClean="0"/>
              <a:t>K</a:t>
            </a:r>
            <a:r>
              <a:rPr lang="fr-FR" dirty="0" smtClean="0"/>
              <a:t> </a:t>
            </a:r>
            <a:r>
              <a:rPr lang="fr-FR" dirty="0" err="1" smtClean="0"/>
              <a:t>follow</a:t>
            </a:r>
            <a:r>
              <a:rPr lang="fr-FR" dirty="0" smtClean="0"/>
              <a:t> T</a:t>
            </a:r>
            <a:r>
              <a:rPr lang="fr-FR" baseline="-25000" dirty="0" smtClean="0"/>
              <a:t>g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99592" y="480068"/>
            <a:ext cx="331236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We find </a:t>
            </a:r>
            <a:r>
              <a:rPr lang="en-US" sz="2200" dirty="0" err="1" smtClean="0">
                <a:solidFill>
                  <a:srgbClr val="1306BA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en-US" sz="22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200" baseline="-25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</a:t>
            </a:r>
            <a:r>
              <a:rPr lang="en-US" sz="22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(E</a:t>
            </a:r>
            <a:r>
              <a:rPr lang="en-US" sz="2200" baseline="-250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</a:t>
            </a:r>
            <a:r>
              <a:rPr lang="en-US" sz="22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&gt; 0 </a:t>
            </a:r>
            <a:endParaRPr lang="en-US" sz="22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e 30"/>
          <p:cNvGrpSpPr/>
          <p:nvPr/>
        </p:nvGrpSpPr>
        <p:grpSpPr>
          <a:xfrm>
            <a:off x="179512" y="764704"/>
            <a:ext cx="4395984" cy="2449487"/>
            <a:chOff x="1112120" y="907505"/>
            <a:chExt cx="4395984" cy="2449487"/>
          </a:xfrm>
        </p:grpSpPr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1112120" y="907505"/>
              <a:ext cx="1080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|E</a:t>
              </a:r>
              <a:r>
                <a:rPr lang="fr-FR" sz="2400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st </a:t>
              </a:r>
              <a:r>
                <a:rPr lang="fr-FR" sz="2400" dirty="0" smtClean="0">
                  <a:solidFill>
                    <a:srgbClr val="FF0000"/>
                  </a:solidFill>
                  <a:latin typeface="Times New Roman" pitchFamily="18" charset="0"/>
                </a:rPr>
                <a:t>|</a:t>
              </a:r>
              <a:endParaRPr lang="fr-FR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V="1">
              <a:off x="1667468" y="1283568"/>
              <a:ext cx="0" cy="1209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 flipV="1">
              <a:off x="1667468" y="2466180"/>
              <a:ext cx="3480596" cy="88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35"/>
            <p:cNvSpPr>
              <a:spLocks noChangeShapeType="1"/>
            </p:cNvSpPr>
            <p:nvPr/>
          </p:nvSpPr>
          <p:spPr bwMode="auto">
            <a:xfrm>
              <a:off x="2492587" y="2416969"/>
              <a:ext cx="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791789" y="2492896"/>
              <a:ext cx="284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T</a:t>
              </a:r>
            </a:p>
          </p:txBody>
        </p:sp>
        <p:sp>
          <p:nvSpPr>
            <p:cNvPr id="14" name="Line 35"/>
            <p:cNvSpPr>
              <a:spLocks noChangeShapeType="1"/>
            </p:cNvSpPr>
            <p:nvPr/>
          </p:nvSpPr>
          <p:spPr bwMode="auto">
            <a:xfrm>
              <a:off x="3923928" y="2409899"/>
              <a:ext cx="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2276563" y="2535038"/>
              <a:ext cx="483523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</a:t>
              </a:r>
              <a:r>
                <a:rPr lang="fr-FR" sz="2800" baseline="-25000" dirty="0" smtClean="0">
                  <a:solidFill>
                    <a:srgbClr val="FF0000"/>
                  </a:solidFill>
                </a:rPr>
                <a:t>K</a:t>
              </a:r>
              <a:endParaRPr lang="fr-FR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3728437" y="2545353"/>
              <a:ext cx="483523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T</a:t>
              </a:r>
              <a:r>
                <a:rPr lang="fr-FR" sz="2800" baseline="-25000" dirty="0" smtClean="0"/>
                <a:t>g</a:t>
              </a:r>
              <a:endParaRPr lang="fr-FR" sz="2800" baseline="-25000" dirty="0"/>
            </a:p>
          </p:txBody>
        </p:sp>
        <p:sp>
          <p:nvSpPr>
            <p:cNvPr id="26" name="Arc 25"/>
            <p:cNvSpPr/>
            <p:nvPr/>
          </p:nvSpPr>
          <p:spPr>
            <a:xfrm flipH="1">
              <a:off x="3923928" y="1412777"/>
              <a:ext cx="1584176" cy="1872208"/>
            </a:xfrm>
            <a:prstGeom prst="arc">
              <a:avLst>
                <a:gd name="adj1" fmla="val 18071506"/>
                <a:gd name="adj2" fmla="val 0"/>
              </a:avLst>
            </a:prstGeom>
            <a:ln w="28575">
              <a:solidFill>
                <a:srgbClr val="1306B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306BA"/>
                </a:solidFill>
              </a:endParaRPr>
            </a:p>
          </p:txBody>
        </p:sp>
        <p:sp>
          <p:nvSpPr>
            <p:cNvPr id="28" name="Arc 27"/>
            <p:cNvSpPr/>
            <p:nvPr/>
          </p:nvSpPr>
          <p:spPr>
            <a:xfrm flipH="1">
              <a:off x="2492587" y="1484784"/>
              <a:ext cx="1584176" cy="1872208"/>
            </a:xfrm>
            <a:prstGeom prst="arc">
              <a:avLst>
                <a:gd name="adj1" fmla="val 18071506"/>
                <a:gd name="adj2" fmla="val 0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306BA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652465" y="1242918"/>
              <a:ext cx="94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« </a:t>
              </a:r>
              <a:r>
                <a:rPr lang="fr-FR" dirty="0" err="1" smtClean="0"/>
                <a:t>true</a:t>
              </a:r>
              <a:r>
                <a:rPr lang="fr-FR" dirty="0" smtClean="0"/>
                <a:t> » glass</a:t>
              </a:r>
              <a:endParaRPr lang="fr-FR" dirty="0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328178" y="1196752"/>
              <a:ext cx="21167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dirty="0" smtClean="0"/>
                <a:t>« </a:t>
              </a:r>
              <a:r>
                <a:rPr lang="fr-FR" dirty="0" err="1" smtClean="0"/>
                <a:t>Supercooled</a:t>
              </a:r>
              <a:r>
                <a:rPr lang="fr-FR" dirty="0" smtClean="0"/>
                <a:t> </a:t>
              </a:r>
              <a:r>
                <a:rPr lang="fr-FR" dirty="0" err="1" smtClean="0"/>
                <a:t>liquid</a:t>
              </a:r>
              <a:r>
                <a:rPr lang="fr-FR" dirty="0" smtClean="0"/>
                <a:t> »</a:t>
              </a:r>
              <a:endParaRPr lang="fr-FR" dirty="0"/>
            </a:p>
          </p:txBody>
        </p:sp>
      </p:grpSp>
      <p:cxnSp>
        <p:nvCxnSpPr>
          <p:cNvPr id="33" name="Connecteur droit 32"/>
          <p:cNvCxnSpPr/>
          <p:nvPr/>
        </p:nvCxnSpPr>
        <p:spPr>
          <a:xfrm flipH="1">
            <a:off x="4552105" y="523220"/>
            <a:ext cx="19897" cy="2203015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e 34"/>
          <p:cNvGrpSpPr/>
          <p:nvPr/>
        </p:nvGrpSpPr>
        <p:grpSpPr>
          <a:xfrm>
            <a:off x="3339041" y="764704"/>
            <a:ext cx="5491998" cy="4678284"/>
            <a:chOff x="-343934" y="907505"/>
            <a:chExt cx="5491998" cy="4678284"/>
          </a:xfrm>
        </p:grpSpPr>
        <p:sp>
          <p:nvSpPr>
            <p:cNvPr id="36" name="Text Box 32"/>
            <p:cNvSpPr txBox="1">
              <a:spLocks noChangeArrowheads="1"/>
            </p:cNvSpPr>
            <p:nvPr/>
          </p:nvSpPr>
          <p:spPr bwMode="auto">
            <a:xfrm>
              <a:off x="1112120" y="907505"/>
              <a:ext cx="108069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|</a:t>
              </a:r>
              <a:r>
                <a:rPr lang="fr-FR" sz="2400" dirty="0" err="1" smtClean="0">
                  <a:solidFill>
                    <a:srgbClr val="FF0000"/>
                  </a:solidFill>
                  <a:latin typeface="Symbol" panose="05050102010706020507" pitchFamily="18" charset="2"/>
                </a:rPr>
                <a:t>H</a:t>
              </a:r>
              <a:r>
                <a:rPr lang="fr-FR" sz="2400" baseline="-25000" dirty="0" err="1" smtClean="0">
                  <a:solidFill>
                    <a:srgbClr val="FF0000"/>
                  </a:solidFill>
                  <a:latin typeface="Times New Roman" pitchFamily="18" charset="0"/>
                </a:rPr>
                <a:t>st</a:t>
              </a:r>
              <a:r>
                <a:rPr lang="fr-FR" sz="2400" baseline="-25000" dirty="0" smtClean="0">
                  <a:solidFill>
                    <a:srgbClr val="FF0000"/>
                  </a:solidFill>
                  <a:latin typeface="Times New Roman" pitchFamily="18" charset="0"/>
                </a:rPr>
                <a:t> </a:t>
              </a:r>
              <a:r>
                <a:rPr lang="fr-FR" sz="2400" dirty="0" smtClean="0">
                  <a:solidFill>
                    <a:srgbClr val="FF0000"/>
                  </a:solidFill>
                  <a:latin typeface="Times New Roman" pitchFamily="18" charset="0"/>
                </a:rPr>
                <a:t>|</a:t>
              </a:r>
              <a:endParaRPr lang="fr-FR" sz="24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1667468" y="1283568"/>
              <a:ext cx="0" cy="120932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 flipV="1">
              <a:off x="1667468" y="2466180"/>
              <a:ext cx="3480596" cy="880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3337297" y="2416969"/>
              <a:ext cx="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3193281" y="2489445"/>
              <a:ext cx="483523" cy="37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0000"/>
                  </a:solidFill>
                </a:rPr>
                <a:t>T</a:t>
              </a:r>
              <a:r>
                <a:rPr lang="fr-FR" sz="2800" baseline="-25000" dirty="0" smtClean="0">
                  <a:solidFill>
                    <a:srgbClr val="FF0000"/>
                  </a:solidFill>
                </a:rPr>
                <a:t>c</a:t>
              </a:r>
              <a:endParaRPr lang="fr-FR" sz="28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16200000" flipV="1">
              <a:off x="-348493" y="1557899"/>
              <a:ext cx="4032449" cy="4023331"/>
            </a:xfrm>
            <a:prstGeom prst="arc">
              <a:avLst>
                <a:gd name="adj1" fmla="val 18185193"/>
                <a:gd name="adj2" fmla="val 93525"/>
              </a:avLst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1306BA"/>
                </a:solidFill>
              </a:endParaRP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721547" y="1699204"/>
              <a:ext cx="942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Spin Glass</a:t>
              </a:r>
              <a:endParaRPr lang="fr-FR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3679399" y="1987625"/>
              <a:ext cx="1396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fr-FR" dirty="0" err="1" smtClean="0"/>
                <a:t>Paramagnet</a:t>
              </a:r>
              <a:endParaRPr lang="fr-FR" dirty="0"/>
            </a:p>
          </p:txBody>
        </p:sp>
      </p:grpSp>
      <p:sp>
        <p:nvSpPr>
          <p:cNvPr id="61" name="Text Box 8"/>
          <p:cNvSpPr txBox="1">
            <a:spLocks noChangeArrowheads="1"/>
          </p:cNvSpPr>
          <p:nvPr/>
        </p:nvSpPr>
        <p:spPr bwMode="auto">
          <a:xfrm>
            <a:off x="4061007" y="476672"/>
            <a:ext cx="497548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S.G: </a:t>
            </a:r>
            <a:r>
              <a:rPr lang="en-US" sz="2000" dirty="0" err="1" smtClean="0">
                <a:solidFill>
                  <a:srgbClr val="1306BA"/>
                </a:solidFill>
                <a:latin typeface="Symbol" panose="05050102010706020507" pitchFamily="18" charset="2"/>
                <a:cs typeface="Arial" panose="020B0604020202020204" pitchFamily="34" charset="0"/>
                <a:sym typeface="Symbol"/>
              </a:rPr>
              <a:t>d</a:t>
            </a:r>
            <a:r>
              <a:rPr lang="en-US" sz="2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</a:t>
            </a:r>
            <a:r>
              <a:rPr lang="en-US" sz="2000" baseline="-25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g</a:t>
            </a:r>
            <a:r>
              <a:rPr lang="en-US" sz="2000" baseline="-250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0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(</a:t>
            </a:r>
            <a:r>
              <a:rPr lang="en-US" sz="2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sz="2000" baseline="-25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</a:t>
            </a:r>
            <a:r>
              <a:rPr lang="en-US" sz="20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) &lt; 0 or “very negative”</a:t>
            </a:r>
            <a:r>
              <a:rPr lang="en-US" sz="22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endParaRPr lang="en-US" sz="22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105"/>
          <p:cNvSpPr txBox="1">
            <a:spLocks noChangeArrowheads="1"/>
          </p:cNvSpPr>
          <p:nvPr/>
        </p:nvSpPr>
        <p:spPr bwMode="auto">
          <a:xfrm>
            <a:off x="306012" y="2852936"/>
            <a:ext cx="8514460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allowed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that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fr-FR" dirty="0" err="1" smtClean="0">
                <a:sym typeface="Wingdings" panose="05000000000000000000" pitchFamily="2" charset="2"/>
              </a:rPr>
              <a:t>T</a:t>
            </a:r>
            <a:r>
              <a:rPr lang="fr-FR" sz="2600" baseline="-25000" dirty="0" err="1" smtClean="0">
                <a:sym typeface="Wingdings" panose="05000000000000000000" pitchFamily="2" charset="2"/>
              </a:rPr>
              <a:t>K</a:t>
            </a:r>
            <a:r>
              <a:rPr lang="fr-FR" sz="2600" dirty="0" smtClean="0">
                <a:sym typeface="Wingdings" panose="05000000000000000000" pitchFamily="2" charset="2"/>
              </a:rPr>
              <a:t>(E</a:t>
            </a:r>
            <a:r>
              <a:rPr lang="fr-FR" sz="2600" baseline="-25000" dirty="0" smtClean="0">
                <a:sym typeface="Wingdings" panose="05000000000000000000" pitchFamily="2" charset="2"/>
              </a:rPr>
              <a:t>st</a:t>
            </a:r>
            <a:r>
              <a:rPr lang="fr-FR" sz="2600" dirty="0" smtClean="0">
                <a:sym typeface="Wingdings" panose="05000000000000000000" pitchFamily="2" charset="2"/>
              </a:rPr>
              <a:t>)&gt;0 ? </a:t>
            </a:r>
            <a:r>
              <a:rPr lang="fr-FR" sz="2600" dirty="0" smtClean="0">
                <a:solidFill>
                  <a:schemeClr val="tx1"/>
                </a:solidFill>
                <a:sym typeface="Symbol"/>
              </a:rPr>
              <a:t> </a:t>
            </a:r>
            <a:r>
              <a:rPr lang="fr-FR" sz="2600" dirty="0" err="1" smtClean="0">
                <a:solidFill>
                  <a:schemeClr val="tx1"/>
                </a:solidFill>
                <a:sym typeface="Symbol"/>
              </a:rPr>
              <a:t>e.g</a:t>
            </a:r>
            <a:r>
              <a:rPr lang="fr-FR" sz="2600" dirty="0" smtClean="0">
                <a:solidFill>
                  <a:schemeClr val="tx1"/>
                </a:solidFill>
                <a:sym typeface="Symbol"/>
              </a:rPr>
              <a:t>. </a:t>
            </a:r>
            <a:r>
              <a:rPr lang="fr-FR" sz="2600" dirty="0" err="1" smtClean="0">
                <a:solidFill>
                  <a:schemeClr val="tx1"/>
                </a:solidFill>
                <a:sym typeface="Symbol"/>
              </a:rPr>
              <a:t>peculiarity</a:t>
            </a:r>
            <a:r>
              <a:rPr lang="fr-FR" sz="2600" dirty="0" smtClean="0">
                <a:solidFill>
                  <a:schemeClr val="tx1"/>
                </a:solidFill>
                <a:sym typeface="Symbol"/>
              </a:rPr>
              <a:t> of 1RSB ?</a:t>
            </a:r>
            <a:r>
              <a:rPr lang="fr-FR" sz="2600" dirty="0" smtClean="0">
                <a:sym typeface="Wingdings" panose="05000000000000000000" pitchFamily="2" charset="2"/>
              </a:rPr>
              <a:t> 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8604448" y="2348880"/>
            <a:ext cx="284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</a:t>
            </a:r>
          </a:p>
        </p:txBody>
      </p:sp>
      <p:cxnSp>
        <p:nvCxnSpPr>
          <p:cNvPr id="66" name="Connecteur droit 65"/>
          <p:cNvCxnSpPr/>
          <p:nvPr/>
        </p:nvCxnSpPr>
        <p:spPr>
          <a:xfrm flipH="1">
            <a:off x="4571999" y="3547556"/>
            <a:ext cx="1" cy="2617748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8"/>
          <p:cNvSpPr txBox="1">
            <a:spLocks noChangeArrowheads="1"/>
          </p:cNvSpPr>
          <p:nvPr/>
        </p:nvSpPr>
        <p:spPr bwMode="auto">
          <a:xfrm>
            <a:off x="1426694" y="3565070"/>
            <a:ext cx="163443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E</a:t>
            </a:r>
            <a:r>
              <a:rPr lang="en-US" sz="2200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</a:t>
            </a:r>
            <a:r>
              <a:rPr lang="en-US" sz="22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slows down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 dynamics</a:t>
            </a:r>
            <a:endParaRPr lang="en-US" sz="2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Box 8"/>
          <p:cNvSpPr txBox="1">
            <a:spLocks noChangeArrowheads="1"/>
          </p:cNvSpPr>
          <p:nvPr/>
        </p:nvSpPr>
        <p:spPr bwMode="auto">
          <a:xfrm>
            <a:off x="4583027" y="3501008"/>
            <a:ext cx="452547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 smtClean="0">
                <a:sym typeface="Symbol"/>
              </a:rPr>
              <a:t></a:t>
            </a:r>
            <a:r>
              <a:rPr lang="en-US" sz="2200" dirty="0" smtClean="0">
                <a:latin typeface="Symbol" panose="05050102010706020507" pitchFamily="18" charset="2"/>
                <a:sym typeface="Symbol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S.G.: </a:t>
            </a:r>
            <a:r>
              <a:rPr lang="en-US" sz="22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</a:t>
            </a:r>
            <a:r>
              <a:rPr lang="en-US" sz="2200" baseline="-25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st</a:t>
            </a:r>
            <a:r>
              <a:rPr lang="en-US" sz="2200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speeds up the relaxation</a:t>
            </a:r>
            <a:endParaRPr lang="en-US" sz="22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 Box 105"/>
          <p:cNvSpPr txBox="1">
            <a:spLocks noChangeArrowheads="1"/>
          </p:cNvSpPr>
          <p:nvPr/>
        </p:nvSpPr>
        <p:spPr bwMode="auto">
          <a:xfrm>
            <a:off x="280870" y="6328265"/>
            <a:ext cx="8514460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Not a contradiction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since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T&gt;T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differs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T&lt;T</a:t>
            </a:r>
            <a:r>
              <a:rPr lang="fr-FR" baseline="-25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endParaRPr lang="fr-FR" baseline="-25000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" t="10458" r="8341" b="5599"/>
          <a:stretch/>
        </p:blipFill>
        <p:spPr bwMode="auto">
          <a:xfrm>
            <a:off x="4644008" y="3968711"/>
            <a:ext cx="3409966" cy="236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 Box 6"/>
          <p:cNvSpPr txBox="1">
            <a:spLocks noChangeArrowheads="1"/>
          </p:cNvSpPr>
          <p:nvPr/>
        </p:nvSpPr>
        <p:spPr bwMode="auto">
          <a:xfrm>
            <a:off x="8113687" y="4117766"/>
            <a:ext cx="922809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ja-JP" sz="1400" dirty="0">
                <a:solidFill>
                  <a:schemeClr val="tx1"/>
                </a:solidFill>
                <a:ea typeface="ＭＳ Ｐゴシック" pitchFamily="50" charset="-128"/>
              </a:rPr>
              <a:t>Y.G. </a:t>
            </a:r>
            <a:r>
              <a:rPr lang="fr-FR" altLang="ja-JP" sz="1400" dirty="0" err="1">
                <a:solidFill>
                  <a:schemeClr val="tx1"/>
                </a:solidFill>
                <a:ea typeface="ＭＳ Ｐゴシック" pitchFamily="50" charset="-128"/>
              </a:rPr>
              <a:t>Joh</a:t>
            </a:r>
            <a:r>
              <a:rPr lang="fr-FR" altLang="ja-JP" sz="1400" dirty="0">
                <a:solidFill>
                  <a:schemeClr val="tx1"/>
                </a:solidFill>
                <a:ea typeface="ＭＳ Ｐゴシック" pitchFamily="50" charset="-128"/>
              </a:rPr>
              <a:t> et al, PRL </a:t>
            </a:r>
            <a:r>
              <a:rPr lang="fr-FR" altLang="ja-JP" sz="1400" b="1" u="sng" dirty="0">
                <a:solidFill>
                  <a:schemeClr val="tx1"/>
                </a:solidFill>
                <a:ea typeface="ＭＳ Ｐゴシック" pitchFamily="50" charset="-128"/>
              </a:rPr>
              <a:t>82</a:t>
            </a:r>
            <a:r>
              <a:rPr lang="fr-FR" altLang="ja-JP" sz="1400" dirty="0">
                <a:solidFill>
                  <a:schemeClr val="tx1"/>
                </a:solidFill>
                <a:ea typeface="ＭＳ Ｐゴシック" pitchFamily="50" charset="-128"/>
              </a:rPr>
              <a:t>, 438 (1999) </a:t>
            </a:r>
            <a:endParaRPr lang="fr-FR" altLang="ja-JP" sz="1400" dirty="0" smtClean="0">
              <a:solidFill>
                <a:schemeClr val="tx1"/>
              </a:solidFill>
              <a:ea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fr-FR" altLang="ja-JP" sz="1400" dirty="0" smtClean="0">
                <a:solidFill>
                  <a:schemeClr val="tx1"/>
                </a:solidFill>
                <a:ea typeface="ＭＳ Ｐゴシック" pitchFamily="50" charset="-128"/>
              </a:rPr>
              <a:t>and Saclay data</a:t>
            </a:r>
            <a:endParaRPr lang="fr-FR" altLang="ja-JP" sz="1400" dirty="0">
              <a:solidFill>
                <a:schemeClr val="tx1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785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1" grpId="0"/>
      <p:bldP spid="64" grpId="0" animBg="1"/>
      <p:bldP spid="67" grpId="0"/>
      <p:bldP spid="68" grpId="0"/>
      <p:bldP spid="69" grpId="0" animBg="1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test </a:t>
            </a:r>
            <a:r>
              <a:rPr lang="fr-FR" dirty="0" err="1" smtClean="0"/>
              <a:t>theories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cubic</a:t>
            </a:r>
            <a:r>
              <a:rPr lang="fr-FR" dirty="0" smtClean="0"/>
              <a:t> </a:t>
            </a:r>
            <a:r>
              <a:rPr lang="fr-FR" dirty="0" err="1" smtClean="0"/>
              <a:t>responses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29"/>
          <a:stretch/>
        </p:blipFill>
        <p:spPr bwMode="auto">
          <a:xfrm>
            <a:off x="6084168" y="921489"/>
            <a:ext cx="2907494" cy="344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5868144" y="419652"/>
            <a:ext cx="31683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L. Levy et T.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Oglieksi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PRL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3288 (1986), L.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Lévy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PRB,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4963 (1988)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5724128" y="1916832"/>
            <a:ext cx="615553" cy="129062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r>
              <a:rPr lang="fr-FR" sz="2800" dirty="0" smtClean="0">
                <a:latin typeface="Symbol" pitchFamily="18" charset="2"/>
              </a:rPr>
              <a:t>c</a:t>
            </a:r>
            <a:r>
              <a:rPr lang="fr-FR" sz="2800" baseline="-25000" dirty="0" smtClean="0"/>
              <a:t>3 </a:t>
            </a:r>
            <a:r>
              <a:rPr lang="fr-FR" sz="2800" dirty="0" smtClean="0"/>
              <a:t>(</a:t>
            </a:r>
            <a:r>
              <a:rPr lang="fr-FR" sz="2800" dirty="0" err="1" smtClean="0"/>
              <a:t>a.u</a:t>
            </a:r>
            <a:r>
              <a:rPr lang="fr-FR" sz="2800" dirty="0" smtClean="0"/>
              <a:t>.)</a:t>
            </a:r>
            <a:endParaRPr lang="fr-FR" sz="2800" dirty="0"/>
          </a:p>
        </p:txBody>
      </p:sp>
      <p:graphicFrame>
        <p:nvGraphicFramePr>
          <p:cNvPr id="53" name="Obje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54329"/>
              </p:ext>
            </p:extLst>
          </p:nvPr>
        </p:nvGraphicFramePr>
        <p:xfrm>
          <a:off x="611881" y="444163"/>
          <a:ext cx="3456063" cy="2696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1" name="Graph" r:id="rId4" imgW="4373270" imgH="3412541" progId="Origin50.Graph">
                  <p:embed/>
                </p:oleObj>
              </mc:Choice>
              <mc:Fallback>
                <p:oleObj name="Graph" r:id="rId4" imgW="4373270" imgH="341254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81" y="444163"/>
                        <a:ext cx="3456063" cy="2696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ZoneTexte 53"/>
          <p:cNvSpPr txBox="1"/>
          <p:nvPr/>
        </p:nvSpPr>
        <p:spPr>
          <a:xfrm>
            <a:off x="107504" y="868071"/>
            <a:ext cx="553998" cy="18408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FR" sz="2400" dirty="0" err="1" smtClean="0"/>
              <a:t>N</a:t>
            </a:r>
            <a:r>
              <a:rPr lang="fr-FR" sz="2400" baseline="-25000" dirty="0" err="1" smtClean="0"/>
              <a:t>corr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>[</a:t>
            </a:r>
            <a:r>
              <a:rPr lang="fr-FR" sz="2400" dirty="0" err="1" smtClean="0"/>
              <a:t>a.u</a:t>
            </a:r>
            <a:r>
              <a:rPr lang="fr-FR" sz="2400" dirty="0" smtClean="0"/>
              <a:t>.]</a:t>
            </a:r>
            <a:endParaRPr lang="fr-FR" sz="2400" dirty="0"/>
          </a:p>
        </p:txBody>
      </p:sp>
      <p:sp>
        <p:nvSpPr>
          <p:cNvPr id="55" name="ZoneTexte 54"/>
          <p:cNvSpPr txBox="1"/>
          <p:nvPr/>
        </p:nvSpPr>
        <p:spPr>
          <a:xfrm>
            <a:off x="1403648" y="827420"/>
            <a:ext cx="151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Above</a:t>
            </a:r>
            <a:r>
              <a:rPr lang="fr-FR" dirty="0" smtClean="0"/>
              <a:t> Tg</a:t>
            </a:r>
            <a:endParaRPr lang="fr-FR" dirty="0"/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3779912" y="789672"/>
            <a:ext cx="146664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ym typeface="Symbol"/>
              </a:rPr>
              <a:t>Too narrow to  test theories relating </a:t>
            </a:r>
            <a:r>
              <a:rPr lang="en-US" sz="2000" dirty="0" smtClean="0">
                <a:latin typeface="Symbol" panose="05050102010706020507" pitchFamily="18" charset="2"/>
                <a:sym typeface="Symbol"/>
              </a:rPr>
              <a:t>t</a:t>
            </a:r>
            <a:r>
              <a:rPr lang="en-US" sz="2000" baseline="-25000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en-US" sz="2000" dirty="0" smtClean="0">
                <a:sym typeface="Symbol"/>
              </a:rPr>
              <a:t> and </a:t>
            </a:r>
            <a:r>
              <a:rPr lang="en-US" sz="2000" dirty="0" err="1" smtClean="0">
                <a:sym typeface="Symbol"/>
              </a:rPr>
              <a:t>N</a:t>
            </a:r>
            <a:r>
              <a:rPr lang="en-US" sz="2000" baseline="-25000" dirty="0" err="1" smtClean="0">
                <a:sym typeface="Symbol"/>
              </a:rPr>
              <a:t>corr</a:t>
            </a:r>
            <a:endParaRPr lang="en-US" sz="20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4211960" y="2780928"/>
            <a:ext cx="14666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1306BA"/>
                </a:solidFill>
                <a:sym typeface="Symbol"/>
              </a:rPr>
              <a:t>Quench  at Tg-7K</a:t>
            </a:r>
            <a:endParaRPr lang="en-US" sz="20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 Box 8"/>
          <p:cNvSpPr txBox="1">
            <a:spLocks noChangeArrowheads="1"/>
          </p:cNvSpPr>
          <p:nvPr/>
        </p:nvSpPr>
        <p:spPr bwMode="auto">
          <a:xfrm>
            <a:off x="6660232" y="4651682"/>
            <a:ext cx="194421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1306BA"/>
                </a:solidFill>
                <a:sym typeface="Symbol"/>
              </a:rPr>
              <a:t>In Spin Glasses: critical behavior nicely evidenced</a:t>
            </a:r>
            <a:endParaRPr lang="en-US" sz="2000" baseline="-25000" dirty="0">
              <a:solidFill>
                <a:srgbClr val="1306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-14446" y="3429000"/>
            <a:ext cx="5378534" cy="3305059"/>
            <a:chOff x="-14446" y="3508317"/>
            <a:chExt cx="5378534" cy="3305059"/>
          </a:xfrm>
        </p:grpSpPr>
        <p:grpSp>
          <p:nvGrpSpPr>
            <p:cNvPr id="7" name="Groupe 6"/>
            <p:cNvGrpSpPr/>
            <p:nvPr/>
          </p:nvGrpSpPr>
          <p:grpSpPr>
            <a:xfrm>
              <a:off x="-14446" y="3508317"/>
              <a:ext cx="5378534" cy="3305059"/>
              <a:chOff x="-103128" y="3320081"/>
              <a:chExt cx="5378534" cy="3305059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33"/>
              <a:stretch/>
            </p:blipFill>
            <p:spPr bwMode="auto">
              <a:xfrm>
                <a:off x="395536" y="3320081"/>
                <a:ext cx="4879870" cy="31236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9" name="ZoneTexte 58"/>
              <p:cNvSpPr txBox="1"/>
              <p:nvPr/>
            </p:nvSpPr>
            <p:spPr>
              <a:xfrm>
                <a:off x="-103128" y="3501009"/>
                <a:ext cx="553998" cy="187220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baseline="-25000" dirty="0" smtClean="0"/>
                  <a:t> </a:t>
                </a:r>
                <a:r>
                  <a:rPr lang="fr-FR" sz="2400" dirty="0" smtClean="0"/>
                  <a:t>/</a:t>
                </a:r>
                <a:r>
                  <a:rPr lang="fr-FR" sz="2400" dirty="0" err="1" smtClean="0"/>
                  <a:t>N</a:t>
                </a:r>
                <a:r>
                  <a:rPr lang="fr-FR" sz="2400" baseline="-25000" dirty="0" err="1" smtClean="0"/>
                  <a:t>corr</a:t>
                </a:r>
                <a:r>
                  <a:rPr lang="fr-FR" sz="2400" dirty="0" smtClean="0"/>
                  <a:t>(</a:t>
                </a:r>
                <a:r>
                  <a:rPr lang="fr-FR" sz="2400" dirty="0" err="1" smtClean="0"/>
                  <a:t>eq</a:t>
                </a:r>
                <a:r>
                  <a:rPr lang="fr-FR" sz="2400" dirty="0" smtClean="0"/>
                  <a:t>)</a:t>
                </a:r>
                <a:endParaRPr lang="fr-FR" sz="24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115166" y="4221088"/>
                <a:ext cx="1944216" cy="1728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2627784" y="6101920"/>
                <a:ext cx="792088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square" lIns="0" rIns="0" rtlCol="0">
                <a:spAutoFit/>
              </a:bodyPr>
              <a:lstStyle/>
              <a:p>
                <a:r>
                  <a:rPr lang="fr-FR" sz="2800" dirty="0" smtClean="0"/>
                  <a:t>t</a:t>
                </a:r>
                <a:r>
                  <a:rPr lang="fr-FR" sz="2800" baseline="-25000" dirty="0" smtClean="0"/>
                  <a:t>a</a:t>
                </a:r>
                <a:r>
                  <a:rPr lang="fr-FR" sz="2800" dirty="0" smtClean="0"/>
                  <a:t>, [s]</a:t>
                </a:r>
                <a:endParaRPr lang="fr-FR" sz="2800" dirty="0"/>
              </a:p>
            </p:txBody>
          </p:sp>
        </p:grpSp>
        <p:sp>
          <p:nvSpPr>
            <p:cNvPr id="78" name="Text Box 4"/>
            <p:cNvSpPr txBox="1">
              <a:spLocks noChangeArrowheads="1"/>
            </p:cNvSpPr>
            <p:nvPr/>
          </p:nvSpPr>
          <p:spPr bwMode="auto">
            <a:xfrm>
              <a:off x="3059832" y="5070146"/>
              <a:ext cx="1728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Brun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et al.  PRL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109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175702 (2012)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899592" y="451118"/>
            <a:ext cx="3168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Brun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et al.  PRB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104204 (2011)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2035046" y="2708920"/>
            <a:ext cx="736754" cy="43204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rIns="0" rtlCol="0">
            <a:spAutoFit/>
          </a:bodyPr>
          <a:lstStyle/>
          <a:p>
            <a:r>
              <a:rPr lang="fr-FR" sz="2200" dirty="0" smtClean="0">
                <a:latin typeface="Symbol" panose="05050102010706020507" pitchFamily="18" charset="2"/>
              </a:rPr>
              <a:t>t</a:t>
            </a:r>
            <a:r>
              <a:rPr lang="fr-FR" sz="2200" baseline="-25000" dirty="0" smtClean="0">
                <a:latin typeface="Symbol" panose="05050102010706020507" pitchFamily="18" charset="2"/>
              </a:rPr>
              <a:t>a</a:t>
            </a:r>
            <a:r>
              <a:rPr lang="fr-FR" sz="2200" dirty="0" smtClean="0"/>
              <a:t>, [s]</a:t>
            </a:r>
            <a:endParaRPr lang="fr-FR" sz="2200" dirty="0"/>
          </a:p>
        </p:txBody>
      </p:sp>
      <p:sp>
        <p:nvSpPr>
          <p:cNvPr id="23" name="Text Box 105"/>
          <p:cNvSpPr txBox="1">
            <a:spLocks noChangeArrowheads="1"/>
          </p:cNvSpPr>
          <p:nvPr/>
        </p:nvSpPr>
        <p:spPr bwMode="auto">
          <a:xfrm>
            <a:off x="3491880" y="6336804"/>
            <a:ext cx="2202899" cy="485111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Quasi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equilibrium</a:t>
            </a:r>
            <a:endParaRPr lang="fr-FR" baseline="-25000" dirty="0"/>
          </a:p>
        </p:txBody>
      </p:sp>
      <p:sp>
        <p:nvSpPr>
          <p:cNvPr id="72" name="AutoShape 47"/>
          <p:cNvSpPr>
            <a:spLocks noChangeArrowheads="1"/>
          </p:cNvSpPr>
          <p:nvPr/>
        </p:nvSpPr>
        <p:spPr bwMode="auto">
          <a:xfrm>
            <a:off x="4067944" y="2780928"/>
            <a:ext cx="287560" cy="720080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flipH="1">
            <a:off x="5724128" y="620688"/>
            <a:ext cx="1" cy="6237312"/>
          </a:xfrm>
          <a:prstGeom prst="line">
            <a:avLst/>
          </a:prstGeom>
          <a:ln w="412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8127365" y="1118503"/>
                <a:ext cx="841300" cy="66999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fr-FR" sz="320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fr-FR" sz="32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32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32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fr-FR" sz="3200" b="0" i="1" smtClean="0">
                                  <a:latin typeface="Cambria Math"/>
                                </a:rPr>
                                <m:t>𝑇𝑐</m:t>
                              </m:r>
                            </m:num>
                            <m:den>
                              <m:r>
                                <a:rPr lang="fr-FR" sz="3200" b="0" i="1" smtClean="0">
                                  <a:latin typeface="Cambria Math"/>
                                </a:rPr>
                                <m:t>𝑇</m:t>
                              </m:r>
                              <m:r>
                                <a:rPr lang="fr-FR" sz="3200" b="0" i="1" baseline="-25000" smtClean="0">
                                  <a:latin typeface="Cambria Math"/>
                                </a:rPr>
                                <m:t>𝑐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fr-FR" sz="3200" dirty="0"/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365" y="1118503"/>
                <a:ext cx="841300" cy="669992"/>
              </a:xfrm>
              <a:prstGeom prst="rect">
                <a:avLst/>
              </a:prstGeom>
              <a:blipFill rotWithShape="1">
                <a:blip r:embed="rId7"/>
                <a:stretch>
                  <a:fillRect b="-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 vers le bas 25"/>
          <p:cNvSpPr/>
          <p:nvPr/>
        </p:nvSpPr>
        <p:spPr>
          <a:xfrm>
            <a:off x="8601413" y="1913349"/>
            <a:ext cx="246032" cy="50129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18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 animBg="1"/>
      <p:bldP spid="54" grpId="0"/>
      <p:bldP spid="55" grpId="0"/>
      <p:bldP spid="70" grpId="0"/>
      <p:bldP spid="76" grpId="0"/>
      <p:bldP spid="77" grpId="0"/>
      <p:bldP spid="79" grpId="0"/>
      <p:bldP spid="80" grpId="0" animBg="1"/>
      <p:bldP spid="23" grpId="0" animBg="1"/>
      <p:bldP spid="72" grpId="0" animBg="1"/>
      <p:bldP spid="25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test </a:t>
            </a:r>
            <a:r>
              <a:rPr lang="fr-FR" dirty="0" err="1" smtClean="0"/>
              <a:t>theories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cubic</a:t>
            </a:r>
            <a:r>
              <a:rPr lang="fr-FR" dirty="0" smtClean="0"/>
              <a:t> </a:t>
            </a:r>
            <a:r>
              <a:rPr lang="fr-FR" dirty="0" err="1" smtClean="0"/>
              <a:t>responses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4222839" y="1423739"/>
            <a:ext cx="879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sym typeface="Symbol"/>
              </a:rPr>
              <a:t>AND</a:t>
            </a:r>
            <a:endParaRPr lang="en-US" sz="2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AutoShape 47"/>
          <p:cNvSpPr>
            <a:spLocks noChangeArrowheads="1"/>
          </p:cNvSpPr>
          <p:nvPr/>
        </p:nvSpPr>
        <p:spPr bwMode="auto">
          <a:xfrm>
            <a:off x="4572472" y="1916832"/>
            <a:ext cx="287560" cy="720080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4067944" y="6462168"/>
            <a:ext cx="2004763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txBody>
          <a:bodyPr wrap="square" lIns="0" rIns="0" rtlCol="0">
            <a:spAutoFit/>
          </a:bodyPr>
          <a:lstStyle>
            <a:defPPr>
              <a:defRPr lang="fr-FR"/>
            </a:defPPr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b="1" dirty="0">
                <a:sym typeface="Symbol"/>
              </a:rPr>
              <a:t>We can test theories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107504" y="404664"/>
            <a:ext cx="3960440" cy="2696805"/>
            <a:chOff x="107504" y="444163"/>
            <a:chExt cx="3960440" cy="2696805"/>
          </a:xfrm>
        </p:grpSpPr>
        <p:graphicFrame>
          <p:nvGraphicFramePr>
            <p:cNvPr id="53" name="Obje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0419080"/>
                </p:ext>
              </p:extLst>
            </p:nvPr>
          </p:nvGraphicFramePr>
          <p:xfrm>
            <a:off x="611881" y="444163"/>
            <a:ext cx="3456063" cy="26968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95" name="Graph" r:id="rId3" imgW="4373270" imgH="3412541" progId="Origin50.Graph">
                    <p:embed/>
                  </p:oleObj>
                </mc:Choice>
                <mc:Fallback>
                  <p:oleObj name="Graph" r:id="rId3" imgW="4373270" imgH="3412541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881" y="444163"/>
                          <a:ext cx="3456063" cy="26968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ZoneTexte 53"/>
            <p:cNvSpPr txBox="1"/>
            <p:nvPr/>
          </p:nvSpPr>
          <p:spPr>
            <a:xfrm>
              <a:off x="107504" y="868071"/>
              <a:ext cx="553998" cy="184084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2400" dirty="0" err="1" smtClean="0"/>
                <a:t>N</a:t>
              </a:r>
              <a:r>
                <a:rPr lang="fr-FR" sz="2400" baseline="-25000" dirty="0" err="1" smtClean="0"/>
                <a:t>corr</a:t>
              </a:r>
              <a:r>
                <a:rPr lang="fr-FR" sz="2400" baseline="-25000" dirty="0" smtClean="0"/>
                <a:t> </a:t>
              </a:r>
              <a:r>
                <a:rPr lang="fr-FR" sz="2400" dirty="0" smtClean="0"/>
                <a:t>[</a:t>
              </a:r>
              <a:r>
                <a:rPr lang="fr-FR" sz="2400" dirty="0" err="1" smtClean="0"/>
                <a:t>a.u</a:t>
              </a:r>
              <a:r>
                <a:rPr lang="fr-FR" sz="2400" dirty="0" smtClean="0"/>
                <a:t>.]</a:t>
              </a:r>
              <a:endParaRPr lang="fr-FR" sz="2400" dirty="0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1403648" y="827420"/>
              <a:ext cx="15192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Above</a:t>
              </a:r>
              <a:r>
                <a:rPr lang="fr-FR" dirty="0" smtClean="0"/>
                <a:t> Tg</a:t>
              </a:r>
              <a:endParaRPr lang="fr-FR" dirty="0"/>
            </a:p>
          </p:txBody>
        </p:sp>
        <p:sp>
          <p:nvSpPr>
            <p:cNvPr id="79" name="Text Box 4"/>
            <p:cNvSpPr txBox="1">
              <a:spLocks noChangeArrowheads="1"/>
            </p:cNvSpPr>
            <p:nvPr/>
          </p:nvSpPr>
          <p:spPr bwMode="auto">
            <a:xfrm>
              <a:off x="899592" y="451118"/>
              <a:ext cx="31683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Brun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et al.  PRB 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84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104204 (2011)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ZoneTexte 79"/>
            <p:cNvSpPr txBox="1"/>
            <p:nvPr/>
          </p:nvSpPr>
          <p:spPr>
            <a:xfrm>
              <a:off x="2035046" y="2708920"/>
              <a:ext cx="736754" cy="43204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rIns="0" rtlCol="0">
              <a:spAutoFit/>
            </a:bodyPr>
            <a:lstStyle/>
            <a:p>
              <a:r>
                <a:rPr lang="fr-FR" sz="2200" dirty="0" smtClean="0">
                  <a:latin typeface="Symbol" panose="05050102010706020507" pitchFamily="18" charset="2"/>
                </a:rPr>
                <a:t>t</a:t>
              </a:r>
              <a:r>
                <a:rPr lang="fr-FR" sz="2200" baseline="-25000" dirty="0" smtClean="0">
                  <a:latin typeface="Symbol" panose="05050102010706020507" pitchFamily="18" charset="2"/>
                </a:rPr>
                <a:t>a</a:t>
              </a:r>
              <a:r>
                <a:rPr lang="fr-FR" sz="2200" dirty="0" smtClean="0"/>
                <a:t>, [s]</a:t>
              </a:r>
              <a:endParaRPr lang="fr-FR" sz="2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48064" y="404664"/>
            <a:ext cx="3866366" cy="2736850"/>
            <a:chOff x="5314146" y="404664"/>
            <a:chExt cx="3866366" cy="2736850"/>
          </a:xfrm>
        </p:grpSpPr>
        <p:graphicFrame>
          <p:nvGraphicFramePr>
            <p:cNvPr id="3" name="Obje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7232019"/>
                </p:ext>
              </p:extLst>
            </p:nvPr>
          </p:nvGraphicFramePr>
          <p:xfrm>
            <a:off x="5715446" y="404664"/>
            <a:ext cx="3321050" cy="273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96" name="Graph" r:id="rId5" imgW="3734410" imgH="3076042" progId="Origin50.Graph">
                    <p:embed/>
                  </p:oleObj>
                </mc:Choice>
                <mc:Fallback>
                  <p:oleObj name="Graph" r:id="rId5" imgW="3734410" imgH="3076042" progId="Origin50.Graph">
                    <p:embed/>
                    <p:pic>
                      <p:nvPicPr>
                        <p:cNvPr id="0" name="Obje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446" y="404664"/>
                          <a:ext cx="3321050" cy="2736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ZoneTexte 23"/>
            <p:cNvSpPr txBox="1"/>
            <p:nvPr/>
          </p:nvSpPr>
          <p:spPr>
            <a:xfrm>
              <a:off x="5314146" y="868071"/>
              <a:ext cx="553998" cy="184084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fr-FR" sz="2400" dirty="0" err="1" smtClean="0"/>
                <a:t>N</a:t>
              </a:r>
              <a:r>
                <a:rPr lang="fr-FR" sz="2400" baseline="-25000" dirty="0" err="1" smtClean="0"/>
                <a:t>corr</a:t>
              </a:r>
              <a:r>
                <a:rPr lang="fr-FR" sz="2400" baseline="-25000" dirty="0" smtClean="0"/>
                <a:t> </a:t>
              </a:r>
              <a:r>
                <a:rPr lang="fr-FR" sz="2400" dirty="0" smtClean="0"/>
                <a:t>[</a:t>
              </a:r>
              <a:r>
                <a:rPr lang="fr-FR" sz="2400" dirty="0" err="1" smtClean="0"/>
                <a:t>a.u</a:t>
              </a:r>
              <a:r>
                <a:rPr lang="fr-FR" sz="2400" dirty="0" smtClean="0"/>
                <a:t>.]</a:t>
              </a:r>
              <a:endParaRPr lang="fr-FR" sz="2400" dirty="0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7164288" y="2708920"/>
              <a:ext cx="736754" cy="432047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square" lIns="0" rIns="0" rtlCol="0">
              <a:spAutoFit/>
            </a:bodyPr>
            <a:lstStyle/>
            <a:p>
              <a:r>
                <a:rPr lang="fr-FR" sz="2200" dirty="0" smtClean="0">
                  <a:latin typeface="Symbol" panose="05050102010706020507" pitchFamily="18" charset="2"/>
                </a:rPr>
                <a:t>t</a:t>
              </a:r>
              <a:r>
                <a:rPr lang="fr-FR" sz="2200" baseline="-25000" dirty="0" smtClean="0">
                  <a:latin typeface="Symbol" panose="05050102010706020507" pitchFamily="18" charset="2"/>
                </a:rPr>
                <a:t>a</a:t>
              </a:r>
              <a:r>
                <a:rPr lang="fr-FR" sz="2200" dirty="0" smtClean="0"/>
                <a:t>, [s]</a:t>
              </a:r>
              <a:endParaRPr lang="fr-FR" sz="2200" dirty="0"/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5940152" y="426150"/>
              <a:ext cx="32403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Brun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 et al.  PRL</a:t>
              </a:r>
              <a:r>
                <a:rPr lang="en-US" sz="1600" b="1" dirty="0" smtClean="0">
                  <a:latin typeface="Times New Roman" pitchFamily="18" charset="0"/>
                  <a:cs typeface="Times New Roman" pitchFamily="18" charset="0"/>
                </a:rPr>
                <a:t>109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, 175702 (2012)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4366856" y="3933056"/>
            <a:ext cx="1573296" cy="70788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+mj-lt"/>
              </a:rPr>
              <a:t>Consistent </a:t>
            </a:r>
            <a:r>
              <a:rPr lang="fr-FR" b="1" dirty="0" err="1">
                <a:solidFill>
                  <a:srgbClr val="0070C0"/>
                </a:solidFill>
                <a:latin typeface="+mj-lt"/>
              </a:rPr>
              <a:t>with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sz="2200" dirty="0" smtClean="0">
                <a:solidFill>
                  <a:srgbClr val="0070C0"/>
                </a:solidFill>
              </a:rPr>
              <a:t>RFOT</a:t>
            </a:r>
            <a:endParaRPr lang="fr-FR" sz="2200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91060" y="5867980"/>
            <a:ext cx="5101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+mj-lt"/>
              </a:rPr>
              <a:t>NB:                     </a:t>
            </a:r>
            <a:r>
              <a:rPr lang="fr-FR" b="1" dirty="0">
                <a:solidFill>
                  <a:srgbClr val="FF0000"/>
                </a:solidFill>
                <a:latin typeface="+mj-lt"/>
                <a:sym typeface="Symbol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  <a:sym typeface="Symbol"/>
              </a:rPr>
              <a:t>yields</a:t>
            </a:r>
            <a:r>
              <a:rPr lang="fr-FR" b="1" dirty="0" smtClean="0">
                <a:solidFill>
                  <a:srgbClr val="FF0000"/>
                </a:solidFill>
                <a:latin typeface="+mj-lt"/>
                <a:sym typeface="Symbol"/>
              </a:rPr>
              <a:t> z&gt;20 : not </a:t>
            </a:r>
            <a:r>
              <a:rPr lang="fr-FR" b="1" dirty="0" err="1" smtClean="0">
                <a:solidFill>
                  <a:srgbClr val="FF0000"/>
                </a:solidFill>
                <a:latin typeface="+mj-lt"/>
                <a:sym typeface="Symbol"/>
              </a:rPr>
              <a:t>reasonnable</a:t>
            </a:r>
            <a:endParaRPr lang="fr-FR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2953936"/>
              </p:ext>
            </p:extLst>
          </p:nvPr>
        </p:nvGraphicFramePr>
        <p:xfrm>
          <a:off x="4067472" y="2706499"/>
          <a:ext cx="15732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97" name="Equation" r:id="rId7" imgW="1180800" imgH="583920" progId="Equation.3">
                  <p:embed/>
                </p:oleObj>
              </mc:Choice>
              <mc:Fallback>
                <p:oleObj name="Equation" r:id="rId7" imgW="1180800" imgH="58392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472" y="2706499"/>
                        <a:ext cx="15732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869400"/>
              </p:ext>
            </p:extLst>
          </p:nvPr>
        </p:nvGraphicFramePr>
        <p:xfrm>
          <a:off x="148258" y="4027661"/>
          <a:ext cx="8953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98" name="Equation" r:id="rId9" imgW="672840" imgH="431640" progId="Equation.3">
                  <p:embed/>
                </p:oleObj>
              </mc:Choice>
              <mc:Fallback>
                <p:oleObj name="Equation" r:id="rId9" imgW="672840" imgH="43164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58" y="4027661"/>
                        <a:ext cx="8953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75732"/>
              </p:ext>
            </p:extLst>
          </p:nvPr>
        </p:nvGraphicFramePr>
        <p:xfrm>
          <a:off x="2812084" y="4000185"/>
          <a:ext cx="1543892" cy="65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99" name="Equation" r:id="rId11" imgW="1206360" imgH="469800" progId="Equation.3">
                  <p:embed/>
                </p:oleObj>
              </mc:Choice>
              <mc:Fallback>
                <p:oleObj name="Equation" r:id="rId11" imgW="1206360" imgH="469800" progId="Equation.3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2084" y="4000185"/>
                        <a:ext cx="1543892" cy="652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477878"/>
              </p:ext>
            </p:extLst>
          </p:nvPr>
        </p:nvGraphicFramePr>
        <p:xfrm>
          <a:off x="1162968" y="3983781"/>
          <a:ext cx="1320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0" name="Equation" r:id="rId13" imgW="1130040" imgH="583920" progId="Equation.3">
                  <p:embed/>
                </p:oleObj>
              </mc:Choice>
              <mc:Fallback>
                <p:oleObj name="Equation" r:id="rId13" imgW="1130040" imgH="583920" progId="Equation.3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968" y="3983781"/>
                        <a:ext cx="1320800" cy="74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93185"/>
              </p:ext>
            </p:extLst>
          </p:nvPr>
        </p:nvGraphicFramePr>
        <p:xfrm>
          <a:off x="202109" y="4890740"/>
          <a:ext cx="6254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1" name="Equation" r:id="rId15" imgW="469800" imgH="482400" progId="Equation.3">
                  <p:embed/>
                </p:oleObj>
              </mc:Choice>
              <mc:Fallback>
                <p:oleObj name="Equation" r:id="rId15" imgW="469800" imgH="482400" progId="Equation.3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109" y="4890740"/>
                        <a:ext cx="6254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87331"/>
              </p:ext>
            </p:extLst>
          </p:nvPr>
        </p:nvGraphicFramePr>
        <p:xfrm>
          <a:off x="1171575" y="4792663"/>
          <a:ext cx="1377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2" name="Equation" r:id="rId17" imgW="1206360" imgH="583920" progId="Equation.3">
                  <p:embed/>
                </p:oleObj>
              </mc:Choice>
              <mc:Fallback>
                <p:oleObj name="Equation" r:id="rId17" imgW="1206360" imgH="58392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1575" y="4792663"/>
                        <a:ext cx="1377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38184"/>
              </p:ext>
            </p:extLst>
          </p:nvPr>
        </p:nvGraphicFramePr>
        <p:xfrm>
          <a:off x="2935497" y="4837062"/>
          <a:ext cx="1348471" cy="60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3" name="Equation" r:id="rId19" imgW="1130040" imgH="469800" progId="Equation.3">
                  <p:embed/>
                </p:oleObj>
              </mc:Choice>
              <mc:Fallback>
                <p:oleObj name="Equation" r:id="rId19" imgW="1130040" imgH="469800" progId="Equation.3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5497" y="4837062"/>
                        <a:ext cx="1348471" cy="60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4324944" y="4737918"/>
            <a:ext cx="1827591" cy="92333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  <a:latin typeface="+mj-lt"/>
              </a:rPr>
              <a:t>Consistent </a:t>
            </a:r>
            <a:r>
              <a:rPr lang="fr-FR" b="1" dirty="0" err="1">
                <a:solidFill>
                  <a:srgbClr val="0070C0"/>
                </a:solidFill>
                <a:latin typeface="+mj-lt"/>
              </a:rPr>
              <a:t>with</a:t>
            </a:r>
            <a:r>
              <a:rPr lang="fr-FR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Cammarota</a:t>
            </a:r>
            <a:r>
              <a:rPr lang="fr-FR" b="1" dirty="0" smtClean="0">
                <a:solidFill>
                  <a:srgbClr val="0070C0"/>
                </a:solidFill>
              </a:rPr>
              <a:t> et al, JCP (2009)</a:t>
            </a:r>
            <a:endParaRPr lang="fr-FR" b="1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21563"/>
              </p:ext>
            </p:extLst>
          </p:nvPr>
        </p:nvGraphicFramePr>
        <p:xfrm>
          <a:off x="683568" y="5733256"/>
          <a:ext cx="1023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904" name="Equation" r:id="rId21" imgW="876240" imgH="533160" progId="Equation.3">
                  <p:embed/>
                </p:oleObj>
              </mc:Choice>
              <mc:Fallback>
                <p:oleObj name="Equation" r:id="rId21" imgW="876240" imgH="533160" progId="Equation.3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733256"/>
                        <a:ext cx="10239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AutoShape 47"/>
          <p:cNvSpPr>
            <a:spLocks noChangeArrowheads="1"/>
          </p:cNvSpPr>
          <p:nvPr/>
        </p:nvSpPr>
        <p:spPr bwMode="auto">
          <a:xfrm>
            <a:off x="4572000" y="5733256"/>
            <a:ext cx="287560" cy="720080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1" name="AutoShape 47"/>
          <p:cNvSpPr>
            <a:spLocks noChangeArrowheads="1"/>
          </p:cNvSpPr>
          <p:nvPr/>
        </p:nvSpPr>
        <p:spPr bwMode="auto">
          <a:xfrm>
            <a:off x="4572000" y="3573016"/>
            <a:ext cx="287560" cy="432048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6152535" y="3401568"/>
            <a:ext cx="2883961" cy="3339800"/>
            <a:chOff x="6152535" y="3401568"/>
            <a:chExt cx="2883961" cy="3339800"/>
          </a:xfrm>
        </p:grpSpPr>
        <p:pic>
          <p:nvPicPr>
            <p:cNvPr id="64517" name="Picture 5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535" y="3401568"/>
              <a:ext cx="2849928" cy="306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4" name="Obje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268189"/>
                </p:ext>
              </p:extLst>
            </p:nvPr>
          </p:nvGraphicFramePr>
          <p:xfrm>
            <a:off x="7058025" y="6071443"/>
            <a:ext cx="1039813" cy="669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905" name="Equation" r:id="rId24" imgW="812520" imgH="482400" progId="Equation.3">
                    <p:embed/>
                  </p:oleObj>
                </mc:Choice>
                <mc:Fallback>
                  <p:oleObj name="Equation" r:id="rId24" imgW="812520" imgH="482400" progId="Equation.3">
                    <p:embed/>
                    <p:pic>
                      <p:nvPicPr>
                        <p:cNvPr id="0" name="Obje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8025" y="6071443"/>
                          <a:ext cx="1039813" cy="6699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56176" y="6237312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00392" y="6165304"/>
              <a:ext cx="936104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6152535" y="6741368"/>
              <a:ext cx="2846287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rot="5400000">
              <a:off x="8525640" y="6275687"/>
              <a:ext cx="93136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5690496" y="6275687"/>
              <a:ext cx="931361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AutoShape 47"/>
          <p:cNvSpPr>
            <a:spLocks noChangeArrowheads="1"/>
          </p:cNvSpPr>
          <p:nvPr/>
        </p:nvSpPr>
        <p:spPr bwMode="auto">
          <a:xfrm rot="16200000">
            <a:off x="935714" y="4257210"/>
            <a:ext cx="143780" cy="21602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 rot="16200000">
            <a:off x="2591897" y="4256974"/>
            <a:ext cx="143780" cy="21602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2" name="AutoShape 47"/>
          <p:cNvSpPr>
            <a:spLocks noChangeArrowheads="1"/>
          </p:cNvSpPr>
          <p:nvPr/>
        </p:nvSpPr>
        <p:spPr bwMode="auto">
          <a:xfrm rot="16200000">
            <a:off x="2663906" y="5049298"/>
            <a:ext cx="143780" cy="21602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44" name="AutoShape 47"/>
          <p:cNvSpPr>
            <a:spLocks noChangeArrowheads="1"/>
          </p:cNvSpPr>
          <p:nvPr/>
        </p:nvSpPr>
        <p:spPr bwMode="auto">
          <a:xfrm rot="16200000">
            <a:off x="935714" y="5049298"/>
            <a:ext cx="143780" cy="216024"/>
          </a:xfrm>
          <a:prstGeom prst="downArrow">
            <a:avLst>
              <a:gd name="adj1" fmla="val 50000"/>
              <a:gd name="adj2" fmla="val 6683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8" name="Parenthèse ouvrante 7"/>
          <p:cNvSpPr/>
          <p:nvPr/>
        </p:nvSpPr>
        <p:spPr>
          <a:xfrm>
            <a:off x="89756" y="4797152"/>
            <a:ext cx="89756" cy="804862"/>
          </a:xfrm>
          <a:prstGeom prst="leftBracket">
            <a:avLst>
              <a:gd name="adj" fmla="val 5394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Parenthèse ouvrante 44"/>
          <p:cNvSpPr/>
          <p:nvPr/>
        </p:nvSpPr>
        <p:spPr>
          <a:xfrm>
            <a:off x="89756" y="3861048"/>
            <a:ext cx="89756" cy="804862"/>
          </a:xfrm>
          <a:prstGeom prst="leftBracket">
            <a:avLst>
              <a:gd name="adj" fmla="val 53949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6077116" y="827420"/>
            <a:ext cx="1519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Below</a:t>
            </a:r>
            <a:r>
              <a:rPr lang="fr-FR" dirty="0" smtClean="0"/>
              <a:t> Tg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5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 animBg="1"/>
      <p:bldP spid="76" grpId="0" animBg="1"/>
      <p:bldP spid="29" grpId="0" animBg="1"/>
      <p:bldP spid="34" grpId="0"/>
      <p:bldP spid="37" grpId="0" animBg="1"/>
      <p:bldP spid="40" grpId="0" animBg="1"/>
      <p:bldP spid="41" grpId="0" animBg="1"/>
      <p:bldP spid="38" grpId="0" animBg="1"/>
      <p:bldP spid="39" grpId="0" animBg="1"/>
      <p:bldP spid="42" grpId="0" animBg="1"/>
      <p:bldP spid="44" grpId="0" animBg="1"/>
      <p:bldP spid="8" grpId="0" animBg="1"/>
      <p:bldP spid="4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99003" y="0"/>
            <a:ext cx="89815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on </a:t>
            </a:r>
            <a:r>
              <a:rPr lang="fr-FR" dirty="0" err="1" smtClean="0"/>
              <a:t>cubic</a:t>
            </a:r>
            <a:r>
              <a:rPr lang="fr-FR" dirty="0" smtClean="0"/>
              <a:t> </a:t>
            </a:r>
            <a:r>
              <a:rPr lang="fr-FR" dirty="0" err="1" smtClean="0"/>
              <a:t>responses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387620"/>
              </p:ext>
            </p:extLst>
          </p:nvPr>
        </p:nvGraphicFramePr>
        <p:xfrm>
          <a:off x="2987824" y="5417021"/>
          <a:ext cx="33686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0" name="Equation" r:id="rId3" imgW="1790640" imgH="355320" progId="Equation.3">
                  <p:embed/>
                </p:oleObj>
              </mc:Choice>
              <mc:Fallback>
                <p:oleObj name="Equation" r:id="rId3" imgW="17906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417021"/>
                        <a:ext cx="3368675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5"/>
          <p:cNvSpPr txBox="1">
            <a:spLocks noChangeArrowheads="1"/>
          </p:cNvSpPr>
          <p:nvPr/>
        </p:nvSpPr>
        <p:spPr bwMode="auto">
          <a:xfrm>
            <a:off x="35496" y="3642657"/>
            <a:ext cx="4392488" cy="359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solidFill>
                  <a:srgbClr val="1306BA"/>
                </a:solidFill>
              </a:rPr>
              <a:t>How to </a:t>
            </a:r>
            <a:r>
              <a:rPr lang="fr-FR" dirty="0" err="1" smtClean="0">
                <a:solidFill>
                  <a:srgbClr val="1306BA"/>
                </a:solidFill>
              </a:rPr>
              <a:t>choose</a:t>
            </a:r>
            <a:r>
              <a:rPr lang="fr-FR" dirty="0">
                <a:solidFill>
                  <a:srgbClr val="1306BA"/>
                </a:solidFill>
              </a:rPr>
              <a:t> a</a:t>
            </a:r>
            <a:r>
              <a:rPr lang="fr-FR" dirty="0" smtClean="0">
                <a:solidFill>
                  <a:srgbClr val="1306BA"/>
                </a:solidFill>
              </a:rPr>
              <a:t> good model ?</a:t>
            </a:r>
            <a:endParaRPr lang="fr-FR" dirty="0">
              <a:solidFill>
                <a:srgbClr val="1306BA"/>
              </a:solidFill>
            </a:endParaRPr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241542"/>
              </p:ext>
            </p:extLst>
          </p:nvPr>
        </p:nvGraphicFramePr>
        <p:xfrm>
          <a:off x="4716016" y="3602242"/>
          <a:ext cx="1347787" cy="399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1" name="Equation" r:id="rId5" imgW="1104840" imgH="342720" progId="Equation.3">
                  <p:embed/>
                </p:oleObj>
              </mc:Choice>
              <mc:Fallback>
                <p:oleObj name="Equation" r:id="rId5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602242"/>
                        <a:ext cx="1347787" cy="3998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 Box 105"/>
          <p:cNvSpPr txBox="1">
            <a:spLocks noChangeArrowheads="1"/>
          </p:cNvSpPr>
          <p:nvPr/>
        </p:nvSpPr>
        <p:spPr bwMode="auto">
          <a:xfrm>
            <a:off x="76518" y="4365104"/>
            <a:ext cx="9031986" cy="430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/>
            <a:r>
              <a:rPr lang="fr-FR" b="1" dirty="0" smtClean="0">
                <a:solidFill>
                  <a:srgbClr val="1306BA"/>
                </a:solidFill>
                <a:sym typeface="Wingdings" pitchFamily="2" charset="2"/>
              </a:rPr>
              <a:t>A model </a:t>
            </a:r>
            <a:r>
              <a:rPr lang="fr-FR" b="1" dirty="0" err="1" smtClean="0">
                <a:solidFill>
                  <a:srgbClr val="1306BA"/>
                </a:solidFill>
                <a:sym typeface="Wingdings" pitchFamily="2" charset="2"/>
              </a:rPr>
              <a:t>accounting</a:t>
            </a:r>
            <a:r>
              <a:rPr lang="fr-FR" b="1" dirty="0" smtClean="0">
                <a:solidFill>
                  <a:srgbClr val="1306BA"/>
                </a:solidFill>
                <a:sym typeface="Wingdings" pitchFamily="2" charset="2"/>
              </a:rPr>
              <a:t> for </a:t>
            </a:r>
            <a:r>
              <a:rPr lang="fr-FR" b="1" dirty="0" smtClean="0">
                <a:solidFill>
                  <a:srgbClr val="1306BA"/>
                </a:solidFill>
                <a:latin typeface="Symbol" panose="05050102010706020507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1306BA"/>
                </a:solidFill>
                <a:sym typeface="Wingdings" pitchFamily="2" charset="2"/>
              </a:rPr>
              <a:t>3</a:t>
            </a:r>
            <a:r>
              <a:rPr lang="fr-FR" b="1" dirty="0" smtClean="0">
                <a:solidFill>
                  <a:srgbClr val="1306BA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1306BA"/>
                </a:solidFill>
                <a:sym typeface="Wingdings" pitchFamily="2" charset="2"/>
              </a:rPr>
              <a:t>will</a:t>
            </a:r>
            <a:r>
              <a:rPr lang="fr-FR" b="1" dirty="0" smtClean="0">
                <a:solidFill>
                  <a:srgbClr val="1306BA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1306BA"/>
                </a:solidFill>
                <a:sym typeface="Symbol"/>
              </a:rPr>
              <a:t>ALSO capture dyn. spatial aspects </a:t>
            </a:r>
            <a:r>
              <a:rPr lang="fr-FR" sz="1800" b="1" dirty="0">
                <a:latin typeface="Arial"/>
                <a:cs typeface="Arial"/>
                <a:sym typeface="Symbol"/>
              </a:rPr>
              <a:t>☺</a:t>
            </a:r>
            <a:endParaRPr lang="fr-FR" sz="1800" dirty="0">
              <a:solidFill>
                <a:srgbClr val="1306BA"/>
              </a:solidFill>
              <a:latin typeface="Symbol" panose="05050102010706020507" pitchFamily="18" charset="2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251521" y="523221"/>
            <a:ext cx="626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In </a:t>
            </a:r>
            <a:r>
              <a:rPr lang="fr-FR" dirty="0" err="1" smtClean="0"/>
              <a:t>colloids</a:t>
            </a:r>
            <a:r>
              <a:rPr lang="fr-FR" dirty="0" smtClean="0"/>
              <a:t>: </a:t>
            </a:r>
            <a:r>
              <a:rPr lang="fr-FR" dirty="0" err="1" smtClean="0"/>
              <a:t>experiments</a:t>
            </a:r>
            <a:r>
              <a:rPr lang="fr-FR" dirty="0" smtClean="0"/>
              <a:t> and MCT </a:t>
            </a:r>
            <a:r>
              <a:rPr lang="fr-FR" dirty="0" err="1" smtClean="0"/>
              <a:t>done</a:t>
            </a:r>
            <a:r>
              <a:rPr lang="fr-FR" dirty="0" smtClean="0"/>
              <a:t> for </a:t>
            </a:r>
            <a:r>
              <a:rPr lang="fr-FR" dirty="0" err="1" smtClean="0"/>
              <a:t>oscillatory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shear</a:t>
            </a:r>
            <a:r>
              <a:rPr lang="fr-FR" dirty="0" smtClean="0"/>
              <a:t> : </a:t>
            </a:r>
            <a:endParaRPr lang="fr-FR" dirty="0"/>
          </a:p>
        </p:txBody>
      </p:sp>
      <p:sp>
        <p:nvSpPr>
          <p:cNvPr id="65" name="ZoneTexte 64"/>
          <p:cNvSpPr txBox="1"/>
          <p:nvPr/>
        </p:nvSpPr>
        <p:spPr>
          <a:xfrm>
            <a:off x="827585" y="827421"/>
            <a:ext cx="489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/>
              </a:rPr>
              <a:t>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Brader et al, PRE, </a:t>
            </a:r>
            <a:r>
              <a:rPr lang="fr-FR" b="1" dirty="0" smtClean="0"/>
              <a:t>82</a:t>
            </a:r>
            <a:r>
              <a:rPr lang="fr-FR" dirty="0" smtClean="0"/>
              <a:t>, 061401, (2010) </a:t>
            </a:r>
            <a:endParaRPr lang="fr-FR" dirty="0"/>
          </a:p>
        </p:txBody>
      </p:sp>
      <p:sp>
        <p:nvSpPr>
          <p:cNvPr id="66" name="ZoneTexte 65"/>
          <p:cNvSpPr txBox="1"/>
          <p:nvPr/>
        </p:nvSpPr>
        <p:spPr>
          <a:xfrm>
            <a:off x="827584" y="1115453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/>
              </a:rPr>
              <a:t></a:t>
            </a:r>
            <a:r>
              <a:rPr lang="fr-FR" dirty="0" smtClean="0"/>
              <a:t> MCT for </a:t>
            </a:r>
            <a:r>
              <a:rPr lang="fr-FR" dirty="0" err="1" smtClean="0"/>
              <a:t>oscillatory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FF0000"/>
                </a:solidFill>
              </a:rPr>
              <a:t>stress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coming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Matthias Fuchs </a:t>
            </a:r>
            <a:r>
              <a:rPr lang="fr-FR" dirty="0" err="1" smtClean="0"/>
              <a:t>papers</a:t>
            </a:r>
            <a:r>
              <a:rPr lang="fr-FR" dirty="0" smtClean="0"/>
              <a:t> (</a:t>
            </a:r>
            <a:r>
              <a:rPr lang="fr-FR" dirty="0" err="1" smtClean="0"/>
              <a:t>Konstanz</a:t>
            </a:r>
            <a:r>
              <a:rPr lang="fr-FR" dirty="0" smtClean="0"/>
              <a:t> </a:t>
            </a:r>
            <a:r>
              <a:rPr lang="fr-FR" dirty="0" err="1" smtClean="0"/>
              <a:t>univ</a:t>
            </a:r>
            <a:r>
              <a:rPr lang="fr-FR" dirty="0" smtClean="0"/>
              <a:t>.) 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7177216" y="5127788"/>
            <a:ext cx="1890266" cy="1613580"/>
            <a:chOff x="5148733" y="3938836"/>
            <a:chExt cx="2412107" cy="2008835"/>
          </a:xfrm>
        </p:grpSpPr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6517158" y="5343599"/>
              <a:ext cx="104368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</a:t>
              </a:r>
              <a:r>
                <a:rPr lang="fr-FR" sz="2400" b="1" dirty="0" smtClean="0">
                  <a:latin typeface="Symbol" pitchFamily="18" charset="2"/>
                </a:rPr>
                <a:t>/ t</a:t>
              </a:r>
              <a:r>
                <a:rPr lang="fr-FR" sz="2400" b="1" baseline="-25000" dirty="0" smtClean="0">
                  <a:latin typeface="Symbol" pitchFamily="18" charset="2"/>
                </a:rPr>
                <a:t>a</a:t>
              </a:r>
              <a:endParaRPr lang="fr-FR" sz="2400" b="1" baseline="-25000" dirty="0">
                <a:latin typeface="Times New Roman" pitchFamily="18" charset="0"/>
              </a:endParaRPr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5699202" y="5372919"/>
              <a:ext cx="396081" cy="574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dirty="0">
                  <a:latin typeface="Times New Roman" pitchFamily="18" charset="0"/>
                </a:rPr>
                <a:t> </a:t>
              </a:r>
              <a:r>
                <a:rPr lang="fr-FR" sz="2400" dirty="0" smtClean="0">
                  <a:latin typeface="Times New Roman" pitchFamily="18" charset="0"/>
                </a:rPr>
                <a:t>1</a:t>
              </a:r>
              <a:endParaRPr lang="fr-FR" sz="2400" dirty="0">
                <a:latin typeface="Times New Roman" pitchFamily="18" charset="0"/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V="1">
              <a:off x="5191596" y="4148956"/>
              <a:ext cx="0" cy="13128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31"/>
            <p:cNvSpPr>
              <a:spLocks noChangeShapeType="1"/>
            </p:cNvSpPr>
            <p:nvPr/>
          </p:nvSpPr>
          <p:spPr bwMode="auto">
            <a:xfrm>
              <a:off x="5148733" y="5387206"/>
              <a:ext cx="17351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35"/>
            <p:cNvSpPr>
              <a:spLocks noChangeShapeType="1"/>
            </p:cNvSpPr>
            <p:nvPr/>
          </p:nvSpPr>
          <p:spPr bwMode="auto">
            <a:xfrm>
              <a:off x="5890096" y="5322119"/>
              <a:ext cx="0" cy="130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191596" y="4581128"/>
              <a:ext cx="1544637" cy="773661"/>
            </a:xfrm>
            <a:custGeom>
              <a:avLst/>
              <a:gdLst>
                <a:gd name="T0" fmla="*/ 0 w 962"/>
                <a:gd name="T1" fmla="*/ 686 h 695"/>
                <a:gd name="T2" fmla="*/ 153 w 962"/>
                <a:gd name="T3" fmla="*/ 622 h 695"/>
                <a:gd name="T4" fmla="*/ 249 w 962"/>
                <a:gd name="T5" fmla="*/ 412 h 695"/>
                <a:gd name="T6" fmla="*/ 327 w 962"/>
                <a:gd name="T7" fmla="*/ 130 h 695"/>
                <a:gd name="T8" fmla="*/ 381 w 962"/>
                <a:gd name="T9" fmla="*/ 22 h 695"/>
                <a:gd name="T10" fmla="*/ 447 w 962"/>
                <a:gd name="T11" fmla="*/ 16 h 695"/>
                <a:gd name="T12" fmla="*/ 489 w 962"/>
                <a:gd name="T13" fmla="*/ 118 h 695"/>
                <a:gd name="T14" fmla="*/ 567 w 962"/>
                <a:gd name="T15" fmla="*/ 370 h 695"/>
                <a:gd name="T16" fmla="*/ 597 w 962"/>
                <a:gd name="T17" fmla="*/ 454 h 695"/>
                <a:gd name="T18" fmla="*/ 681 w 962"/>
                <a:gd name="T19" fmla="*/ 586 h 695"/>
                <a:gd name="T20" fmla="*/ 747 w 962"/>
                <a:gd name="T21" fmla="*/ 640 h 695"/>
                <a:gd name="T22" fmla="*/ 831 w 962"/>
                <a:gd name="T23" fmla="*/ 686 h 695"/>
                <a:gd name="T24" fmla="*/ 962 w 962"/>
                <a:gd name="T25" fmla="*/ 686 h 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connsiteX0" fmla="*/ 0 w 10418"/>
                <a:gd name="connsiteY0" fmla="*/ 153 h 9841"/>
                <a:gd name="connsiteX1" fmla="*/ 2008 w 10418"/>
                <a:gd name="connsiteY1" fmla="*/ 8869 h 9841"/>
                <a:gd name="connsiteX2" fmla="*/ 3006 w 10418"/>
                <a:gd name="connsiteY2" fmla="*/ 5847 h 9841"/>
                <a:gd name="connsiteX3" fmla="*/ 3817 w 10418"/>
                <a:gd name="connsiteY3" fmla="*/ 1790 h 9841"/>
                <a:gd name="connsiteX4" fmla="*/ 4378 w 10418"/>
                <a:gd name="connsiteY4" fmla="*/ 236 h 9841"/>
                <a:gd name="connsiteX5" fmla="*/ 5065 w 10418"/>
                <a:gd name="connsiteY5" fmla="*/ 149 h 9841"/>
                <a:gd name="connsiteX6" fmla="*/ 5501 w 10418"/>
                <a:gd name="connsiteY6" fmla="*/ 1617 h 9841"/>
                <a:gd name="connsiteX7" fmla="*/ 6312 w 10418"/>
                <a:gd name="connsiteY7" fmla="*/ 5243 h 9841"/>
                <a:gd name="connsiteX8" fmla="*/ 6624 w 10418"/>
                <a:gd name="connsiteY8" fmla="*/ 6451 h 9841"/>
                <a:gd name="connsiteX9" fmla="*/ 7497 w 10418"/>
                <a:gd name="connsiteY9" fmla="*/ 8351 h 9841"/>
                <a:gd name="connsiteX10" fmla="*/ 8183 w 10418"/>
                <a:gd name="connsiteY10" fmla="*/ 9128 h 9841"/>
                <a:gd name="connsiteX11" fmla="*/ 9056 w 10418"/>
                <a:gd name="connsiteY11" fmla="*/ 9790 h 9841"/>
                <a:gd name="connsiteX12" fmla="*/ 10418 w 10418"/>
                <a:gd name="connsiteY12" fmla="*/ 9790 h 9841"/>
                <a:gd name="connsiteX0" fmla="*/ 0 w 10000"/>
                <a:gd name="connsiteY0" fmla="*/ 155 h 10000"/>
                <a:gd name="connsiteX1" fmla="*/ 1593 w 10000"/>
                <a:gd name="connsiteY1" fmla="*/ 1178 h 10000"/>
                <a:gd name="connsiteX2" fmla="*/ 2885 w 10000"/>
                <a:gd name="connsiteY2" fmla="*/ 5941 h 10000"/>
                <a:gd name="connsiteX3" fmla="*/ 3664 w 10000"/>
                <a:gd name="connsiteY3" fmla="*/ 1819 h 10000"/>
                <a:gd name="connsiteX4" fmla="*/ 4202 w 10000"/>
                <a:gd name="connsiteY4" fmla="*/ 240 h 10000"/>
                <a:gd name="connsiteX5" fmla="*/ 4862 w 10000"/>
                <a:gd name="connsiteY5" fmla="*/ 151 h 10000"/>
                <a:gd name="connsiteX6" fmla="*/ 5280 w 10000"/>
                <a:gd name="connsiteY6" fmla="*/ 1643 h 10000"/>
                <a:gd name="connsiteX7" fmla="*/ 6059 w 10000"/>
                <a:gd name="connsiteY7" fmla="*/ 5328 h 10000"/>
                <a:gd name="connsiteX8" fmla="*/ 6358 w 10000"/>
                <a:gd name="connsiteY8" fmla="*/ 6555 h 10000"/>
                <a:gd name="connsiteX9" fmla="*/ 7196 w 10000"/>
                <a:gd name="connsiteY9" fmla="*/ 8486 h 10000"/>
                <a:gd name="connsiteX10" fmla="*/ 7855 w 10000"/>
                <a:gd name="connsiteY10" fmla="*/ 9275 h 10000"/>
                <a:gd name="connsiteX11" fmla="*/ 8693 w 10000"/>
                <a:gd name="connsiteY11" fmla="*/ 9948 h 10000"/>
                <a:gd name="connsiteX12" fmla="*/ 10000 w 10000"/>
                <a:gd name="connsiteY12" fmla="*/ 9948 h 10000"/>
                <a:gd name="connsiteX0" fmla="*/ 0 w 10000"/>
                <a:gd name="connsiteY0" fmla="*/ 155 h 10000"/>
                <a:gd name="connsiteX1" fmla="*/ 1593 w 10000"/>
                <a:gd name="connsiteY1" fmla="*/ 1178 h 10000"/>
                <a:gd name="connsiteX2" fmla="*/ 2618 w 10000"/>
                <a:gd name="connsiteY2" fmla="*/ 653 h 10000"/>
                <a:gd name="connsiteX3" fmla="*/ 3664 w 10000"/>
                <a:gd name="connsiteY3" fmla="*/ 1819 h 10000"/>
                <a:gd name="connsiteX4" fmla="*/ 4202 w 10000"/>
                <a:gd name="connsiteY4" fmla="*/ 240 h 10000"/>
                <a:gd name="connsiteX5" fmla="*/ 4862 w 10000"/>
                <a:gd name="connsiteY5" fmla="*/ 151 h 10000"/>
                <a:gd name="connsiteX6" fmla="*/ 5280 w 10000"/>
                <a:gd name="connsiteY6" fmla="*/ 1643 h 10000"/>
                <a:gd name="connsiteX7" fmla="*/ 6059 w 10000"/>
                <a:gd name="connsiteY7" fmla="*/ 5328 h 10000"/>
                <a:gd name="connsiteX8" fmla="*/ 6358 w 10000"/>
                <a:gd name="connsiteY8" fmla="*/ 6555 h 10000"/>
                <a:gd name="connsiteX9" fmla="*/ 7196 w 10000"/>
                <a:gd name="connsiteY9" fmla="*/ 8486 h 10000"/>
                <a:gd name="connsiteX10" fmla="*/ 7855 w 10000"/>
                <a:gd name="connsiteY10" fmla="*/ 9275 h 10000"/>
                <a:gd name="connsiteX11" fmla="*/ 8693 w 10000"/>
                <a:gd name="connsiteY11" fmla="*/ 9948 h 10000"/>
                <a:gd name="connsiteX12" fmla="*/ 10000 w 10000"/>
                <a:gd name="connsiteY12" fmla="*/ 9948 h 10000"/>
                <a:gd name="connsiteX0" fmla="*/ 0 w 10000"/>
                <a:gd name="connsiteY0" fmla="*/ 107 h 9952"/>
                <a:gd name="connsiteX1" fmla="*/ 1593 w 10000"/>
                <a:gd name="connsiteY1" fmla="*/ 1130 h 9952"/>
                <a:gd name="connsiteX2" fmla="*/ 2618 w 10000"/>
                <a:gd name="connsiteY2" fmla="*/ 605 h 9952"/>
                <a:gd name="connsiteX3" fmla="*/ 3731 w 10000"/>
                <a:gd name="connsiteY3" fmla="*/ 694 h 9952"/>
                <a:gd name="connsiteX4" fmla="*/ 4202 w 10000"/>
                <a:gd name="connsiteY4" fmla="*/ 192 h 9952"/>
                <a:gd name="connsiteX5" fmla="*/ 4862 w 10000"/>
                <a:gd name="connsiteY5" fmla="*/ 103 h 9952"/>
                <a:gd name="connsiteX6" fmla="*/ 5280 w 10000"/>
                <a:gd name="connsiteY6" fmla="*/ 1595 h 9952"/>
                <a:gd name="connsiteX7" fmla="*/ 6059 w 10000"/>
                <a:gd name="connsiteY7" fmla="*/ 5280 h 9952"/>
                <a:gd name="connsiteX8" fmla="*/ 6358 w 10000"/>
                <a:gd name="connsiteY8" fmla="*/ 6507 h 9952"/>
                <a:gd name="connsiteX9" fmla="*/ 7196 w 10000"/>
                <a:gd name="connsiteY9" fmla="*/ 8438 h 9952"/>
                <a:gd name="connsiteX10" fmla="*/ 7855 w 10000"/>
                <a:gd name="connsiteY10" fmla="*/ 9227 h 9952"/>
                <a:gd name="connsiteX11" fmla="*/ 8693 w 10000"/>
                <a:gd name="connsiteY11" fmla="*/ 9900 h 9952"/>
                <a:gd name="connsiteX12" fmla="*/ 10000 w 10000"/>
                <a:gd name="connsiteY12" fmla="*/ 9900 h 9952"/>
                <a:gd name="connsiteX0" fmla="*/ 0 w 10000"/>
                <a:gd name="connsiteY0" fmla="*/ 108 h 10000"/>
                <a:gd name="connsiteX1" fmla="*/ 1593 w 10000"/>
                <a:gd name="connsiteY1" fmla="*/ 545 h 10000"/>
                <a:gd name="connsiteX2" fmla="*/ 2618 w 10000"/>
                <a:gd name="connsiteY2" fmla="*/ 608 h 10000"/>
                <a:gd name="connsiteX3" fmla="*/ 3731 w 10000"/>
                <a:gd name="connsiteY3" fmla="*/ 697 h 10000"/>
                <a:gd name="connsiteX4" fmla="*/ 4202 w 10000"/>
                <a:gd name="connsiteY4" fmla="*/ 193 h 10000"/>
                <a:gd name="connsiteX5" fmla="*/ 4862 w 10000"/>
                <a:gd name="connsiteY5" fmla="*/ 103 h 10000"/>
                <a:gd name="connsiteX6" fmla="*/ 5280 w 10000"/>
                <a:gd name="connsiteY6" fmla="*/ 1603 h 10000"/>
                <a:gd name="connsiteX7" fmla="*/ 6059 w 10000"/>
                <a:gd name="connsiteY7" fmla="*/ 5305 h 10000"/>
                <a:gd name="connsiteX8" fmla="*/ 6358 w 10000"/>
                <a:gd name="connsiteY8" fmla="*/ 6538 h 10000"/>
                <a:gd name="connsiteX9" fmla="*/ 7196 w 10000"/>
                <a:gd name="connsiteY9" fmla="*/ 8479 h 10000"/>
                <a:gd name="connsiteX10" fmla="*/ 7855 w 10000"/>
                <a:gd name="connsiteY10" fmla="*/ 9272 h 10000"/>
                <a:gd name="connsiteX11" fmla="*/ 8693 w 10000"/>
                <a:gd name="connsiteY11" fmla="*/ 9948 h 10000"/>
                <a:gd name="connsiteX12" fmla="*/ 10000 w 10000"/>
                <a:gd name="connsiteY12" fmla="*/ 9948 h 10000"/>
                <a:gd name="connsiteX0" fmla="*/ 0 w 10000"/>
                <a:gd name="connsiteY0" fmla="*/ 98 h 9990"/>
                <a:gd name="connsiteX1" fmla="*/ 1593 w 10000"/>
                <a:gd name="connsiteY1" fmla="*/ 535 h 9990"/>
                <a:gd name="connsiteX2" fmla="*/ 2618 w 10000"/>
                <a:gd name="connsiteY2" fmla="*/ 598 h 9990"/>
                <a:gd name="connsiteX3" fmla="*/ 3363 w 10000"/>
                <a:gd name="connsiteY3" fmla="*/ 349 h 9990"/>
                <a:gd name="connsiteX4" fmla="*/ 4202 w 10000"/>
                <a:gd name="connsiteY4" fmla="*/ 183 h 9990"/>
                <a:gd name="connsiteX5" fmla="*/ 4862 w 10000"/>
                <a:gd name="connsiteY5" fmla="*/ 93 h 9990"/>
                <a:gd name="connsiteX6" fmla="*/ 5280 w 10000"/>
                <a:gd name="connsiteY6" fmla="*/ 1593 h 9990"/>
                <a:gd name="connsiteX7" fmla="*/ 6059 w 10000"/>
                <a:gd name="connsiteY7" fmla="*/ 5295 h 9990"/>
                <a:gd name="connsiteX8" fmla="*/ 6358 w 10000"/>
                <a:gd name="connsiteY8" fmla="*/ 6528 h 9990"/>
                <a:gd name="connsiteX9" fmla="*/ 7196 w 10000"/>
                <a:gd name="connsiteY9" fmla="*/ 8469 h 9990"/>
                <a:gd name="connsiteX10" fmla="*/ 7855 w 10000"/>
                <a:gd name="connsiteY10" fmla="*/ 9262 h 9990"/>
                <a:gd name="connsiteX11" fmla="*/ 8693 w 10000"/>
                <a:gd name="connsiteY11" fmla="*/ 9938 h 9990"/>
                <a:gd name="connsiteX12" fmla="*/ 10000 w 10000"/>
                <a:gd name="connsiteY12" fmla="*/ 9938 h 9990"/>
                <a:gd name="connsiteX0" fmla="*/ 0 w 10000"/>
                <a:gd name="connsiteY0" fmla="*/ 98 h 10000"/>
                <a:gd name="connsiteX1" fmla="*/ 1593 w 10000"/>
                <a:gd name="connsiteY1" fmla="*/ 536 h 10000"/>
                <a:gd name="connsiteX2" fmla="*/ 2572 w 10000"/>
                <a:gd name="connsiteY2" fmla="*/ 192 h 10000"/>
                <a:gd name="connsiteX3" fmla="*/ 3363 w 10000"/>
                <a:gd name="connsiteY3" fmla="*/ 349 h 10000"/>
                <a:gd name="connsiteX4" fmla="*/ 4202 w 10000"/>
                <a:gd name="connsiteY4" fmla="*/ 183 h 10000"/>
                <a:gd name="connsiteX5" fmla="*/ 4862 w 10000"/>
                <a:gd name="connsiteY5" fmla="*/ 93 h 10000"/>
                <a:gd name="connsiteX6" fmla="*/ 5280 w 10000"/>
                <a:gd name="connsiteY6" fmla="*/ 1595 h 10000"/>
                <a:gd name="connsiteX7" fmla="*/ 6059 w 10000"/>
                <a:gd name="connsiteY7" fmla="*/ 5300 h 10000"/>
                <a:gd name="connsiteX8" fmla="*/ 6358 w 10000"/>
                <a:gd name="connsiteY8" fmla="*/ 6535 h 10000"/>
                <a:gd name="connsiteX9" fmla="*/ 7196 w 10000"/>
                <a:gd name="connsiteY9" fmla="*/ 8477 h 10000"/>
                <a:gd name="connsiteX10" fmla="*/ 7855 w 10000"/>
                <a:gd name="connsiteY10" fmla="*/ 9271 h 10000"/>
                <a:gd name="connsiteX11" fmla="*/ 8693 w 10000"/>
                <a:gd name="connsiteY11" fmla="*/ 9948 h 10000"/>
                <a:gd name="connsiteX12" fmla="*/ 10000 w 10000"/>
                <a:gd name="connsiteY12" fmla="*/ 9948 h 10000"/>
                <a:gd name="connsiteX0" fmla="*/ 0 w 10000"/>
                <a:gd name="connsiteY0" fmla="*/ 98 h 10000"/>
                <a:gd name="connsiteX1" fmla="*/ 1179 w 10000"/>
                <a:gd name="connsiteY1" fmla="*/ 197 h 10000"/>
                <a:gd name="connsiteX2" fmla="*/ 2572 w 10000"/>
                <a:gd name="connsiteY2" fmla="*/ 192 h 10000"/>
                <a:gd name="connsiteX3" fmla="*/ 3363 w 10000"/>
                <a:gd name="connsiteY3" fmla="*/ 349 h 10000"/>
                <a:gd name="connsiteX4" fmla="*/ 4202 w 10000"/>
                <a:gd name="connsiteY4" fmla="*/ 183 h 10000"/>
                <a:gd name="connsiteX5" fmla="*/ 4862 w 10000"/>
                <a:gd name="connsiteY5" fmla="*/ 93 h 10000"/>
                <a:gd name="connsiteX6" fmla="*/ 5280 w 10000"/>
                <a:gd name="connsiteY6" fmla="*/ 1595 h 10000"/>
                <a:gd name="connsiteX7" fmla="*/ 6059 w 10000"/>
                <a:gd name="connsiteY7" fmla="*/ 5300 h 10000"/>
                <a:gd name="connsiteX8" fmla="*/ 6358 w 10000"/>
                <a:gd name="connsiteY8" fmla="*/ 6535 h 10000"/>
                <a:gd name="connsiteX9" fmla="*/ 7196 w 10000"/>
                <a:gd name="connsiteY9" fmla="*/ 8477 h 10000"/>
                <a:gd name="connsiteX10" fmla="*/ 7855 w 10000"/>
                <a:gd name="connsiteY10" fmla="*/ 9271 h 10000"/>
                <a:gd name="connsiteX11" fmla="*/ 8693 w 10000"/>
                <a:gd name="connsiteY11" fmla="*/ 9948 h 10000"/>
                <a:gd name="connsiteX12" fmla="*/ 10000 w 10000"/>
                <a:gd name="connsiteY12" fmla="*/ 9948 h 10000"/>
                <a:gd name="connsiteX0" fmla="*/ 0 w 10000"/>
                <a:gd name="connsiteY0" fmla="*/ 90 h 9992"/>
                <a:gd name="connsiteX1" fmla="*/ 1179 w 10000"/>
                <a:gd name="connsiteY1" fmla="*/ 189 h 9992"/>
                <a:gd name="connsiteX2" fmla="*/ 2572 w 10000"/>
                <a:gd name="connsiteY2" fmla="*/ 184 h 9992"/>
                <a:gd name="connsiteX3" fmla="*/ 3363 w 10000"/>
                <a:gd name="connsiteY3" fmla="*/ 70 h 9992"/>
                <a:gd name="connsiteX4" fmla="*/ 4202 w 10000"/>
                <a:gd name="connsiteY4" fmla="*/ 175 h 9992"/>
                <a:gd name="connsiteX5" fmla="*/ 4862 w 10000"/>
                <a:gd name="connsiteY5" fmla="*/ 85 h 9992"/>
                <a:gd name="connsiteX6" fmla="*/ 5280 w 10000"/>
                <a:gd name="connsiteY6" fmla="*/ 1587 h 9992"/>
                <a:gd name="connsiteX7" fmla="*/ 6059 w 10000"/>
                <a:gd name="connsiteY7" fmla="*/ 5292 h 9992"/>
                <a:gd name="connsiteX8" fmla="*/ 6358 w 10000"/>
                <a:gd name="connsiteY8" fmla="*/ 6527 h 9992"/>
                <a:gd name="connsiteX9" fmla="*/ 7196 w 10000"/>
                <a:gd name="connsiteY9" fmla="*/ 8469 h 9992"/>
                <a:gd name="connsiteX10" fmla="*/ 7855 w 10000"/>
                <a:gd name="connsiteY10" fmla="*/ 9263 h 9992"/>
                <a:gd name="connsiteX11" fmla="*/ 8693 w 10000"/>
                <a:gd name="connsiteY11" fmla="*/ 9940 h 9992"/>
                <a:gd name="connsiteX12" fmla="*/ 10000 w 10000"/>
                <a:gd name="connsiteY12" fmla="*/ 9940 h 9992"/>
                <a:gd name="connsiteX0" fmla="*/ 0 w 10000"/>
                <a:gd name="connsiteY0" fmla="*/ 94 h 10004"/>
                <a:gd name="connsiteX1" fmla="*/ 1179 w 10000"/>
                <a:gd name="connsiteY1" fmla="*/ 193 h 10004"/>
                <a:gd name="connsiteX2" fmla="*/ 2572 w 10000"/>
                <a:gd name="connsiteY2" fmla="*/ 188 h 10004"/>
                <a:gd name="connsiteX3" fmla="*/ 3363 w 10000"/>
                <a:gd name="connsiteY3" fmla="*/ 277 h 10004"/>
                <a:gd name="connsiteX4" fmla="*/ 4202 w 10000"/>
                <a:gd name="connsiteY4" fmla="*/ 179 h 10004"/>
                <a:gd name="connsiteX5" fmla="*/ 4862 w 10000"/>
                <a:gd name="connsiteY5" fmla="*/ 89 h 10004"/>
                <a:gd name="connsiteX6" fmla="*/ 5280 w 10000"/>
                <a:gd name="connsiteY6" fmla="*/ 1592 h 10004"/>
                <a:gd name="connsiteX7" fmla="*/ 6059 w 10000"/>
                <a:gd name="connsiteY7" fmla="*/ 5300 h 10004"/>
                <a:gd name="connsiteX8" fmla="*/ 6358 w 10000"/>
                <a:gd name="connsiteY8" fmla="*/ 6536 h 10004"/>
                <a:gd name="connsiteX9" fmla="*/ 7196 w 10000"/>
                <a:gd name="connsiteY9" fmla="*/ 8480 h 10004"/>
                <a:gd name="connsiteX10" fmla="*/ 7855 w 10000"/>
                <a:gd name="connsiteY10" fmla="*/ 9274 h 10004"/>
                <a:gd name="connsiteX11" fmla="*/ 8693 w 10000"/>
                <a:gd name="connsiteY11" fmla="*/ 9952 h 10004"/>
                <a:gd name="connsiteX12" fmla="*/ 10000 w 10000"/>
                <a:gd name="connsiteY12" fmla="*/ 9952 h 10004"/>
                <a:gd name="connsiteX0" fmla="*/ 0 w 10000"/>
                <a:gd name="connsiteY0" fmla="*/ 0 h 9910"/>
                <a:gd name="connsiteX1" fmla="*/ 1179 w 10000"/>
                <a:gd name="connsiteY1" fmla="*/ 99 h 9910"/>
                <a:gd name="connsiteX2" fmla="*/ 2572 w 10000"/>
                <a:gd name="connsiteY2" fmla="*/ 94 h 9910"/>
                <a:gd name="connsiteX3" fmla="*/ 3363 w 10000"/>
                <a:gd name="connsiteY3" fmla="*/ 183 h 9910"/>
                <a:gd name="connsiteX4" fmla="*/ 4202 w 10000"/>
                <a:gd name="connsiteY4" fmla="*/ 85 h 9910"/>
                <a:gd name="connsiteX5" fmla="*/ 4862 w 10000"/>
                <a:gd name="connsiteY5" fmla="*/ 605 h 9910"/>
                <a:gd name="connsiteX6" fmla="*/ 5280 w 10000"/>
                <a:gd name="connsiteY6" fmla="*/ 1498 h 9910"/>
                <a:gd name="connsiteX7" fmla="*/ 6059 w 10000"/>
                <a:gd name="connsiteY7" fmla="*/ 5206 h 9910"/>
                <a:gd name="connsiteX8" fmla="*/ 6358 w 10000"/>
                <a:gd name="connsiteY8" fmla="*/ 6442 h 9910"/>
                <a:gd name="connsiteX9" fmla="*/ 7196 w 10000"/>
                <a:gd name="connsiteY9" fmla="*/ 8386 h 9910"/>
                <a:gd name="connsiteX10" fmla="*/ 7855 w 10000"/>
                <a:gd name="connsiteY10" fmla="*/ 9180 h 9910"/>
                <a:gd name="connsiteX11" fmla="*/ 8693 w 10000"/>
                <a:gd name="connsiteY11" fmla="*/ 9858 h 9910"/>
                <a:gd name="connsiteX12" fmla="*/ 10000 w 10000"/>
                <a:gd name="connsiteY12" fmla="*/ 9858 h 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00" h="9910">
                  <a:moveTo>
                    <a:pt x="0" y="0"/>
                  </a:moveTo>
                  <a:cubicBezTo>
                    <a:pt x="489" y="132"/>
                    <a:pt x="750" y="83"/>
                    <a:pt x="1179" y="99"/>
                  </a:cubicBezTo>
                  <a:cubicBezTo>
                    <a:pt x="1608" y="115"/>
                    <a:pt x="2208" y="80"/>
                    <a:pt x="2572" y="94"/>
                  </a:cubicBezTo>
                  <a:cubicBezTo>
                    <a:pt x="2936" y="108"/>
                    <a:pt x="3091" y="185"/>
                    <a:pt x="3363" y="183"/>
                  </a:cubicBezTo>
                  <a:cubicBezTo>
                    <a:pt x="3635" y="182"/>
                    <a:pt x="3952" y="15"/>
                    <a:pt x="4202" y="85"/>
                  </a:cubicBezTo>
                  <a:cubicBezTo>
                    <a:pt x="4452" y="155"/>
                    <a:pt x="4681" y="371"/>
                    <a:pt x="4862" y="605"/>
                  </a:cubicBezTo>
                  <a:cubicBezTo>
                    <a:pt x="5041" y="841"/>
                    <a:pt x="5081" y="731"/>
                    <a:pt x="5280" y="1498"/>
                  </a:cubicBezTo>
                  <a:cubicBezTo>
                    <a:pt x="5479" y="2265"/>
                    <a:pt x="5879" y="4383"/>
                    <a:pt x="6059" y="5206"/>
                  </a:cubicBezTo>
                  <a:cubicBezTo>
                    <a:pt x="6238" y="6030"/>
                    <a:pt x="6168" y="5913"/>
                    <a:pt x="6358" y="6442"/>
                  </a:cubicBezTo>
                  <a:cubicBezTo>
                    <a:pt x="6547" y="6973"/>
                    <a:pt x="6947" y="7930"/>
                    <a:pt x="7196" y="8386"/>
                  </a:cubicBezTo>
                  <a:cubicBezTo>
                    <a:pt x="7446" y="8842"/>
                    <a:pt x="7605" y="8930"/>
                    <a:pt x="7855" y="9180"/>
                  </a:cubicBezTo>
                  <a:cubicBezTo>
                    <a:pt x="8104" y="9431"/>
                    <a:pt x="8334" y="9739"/>
                    <a:pt x="8693" y="9858"/>
                  </a:cubicBezTo>
                  <a:cubicBezTo>
                    <a:pt x="9052" y="9975"/>
                    <a:pt x="9541" y="9858"/>
                    <a:pt x="10000" y="9858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aphicFrame>
          <p:nvGraphicFramePr>
            <p:cNvPr id="4" name="Obje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6402498"/>
                </p:ext>
              </p:extLst>
            </p:nvPr>
          </p:nvGraphicFramePr>
          <p:xfrm>
            <a:off x="5207506" y="3938836"/>
            <a:ext cx="1831493" cy="420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2" name="Equation" r:id="rId7" imgW="1231560" imgH="279360" progId="Equation.3">
                    <p:embed/>
                  </p:oleObj>
                </mc:Choice>
                <mc:Fallback>
                  <p:oleObj name="Equation" r:id="rId7" imgW="1231560" imgH="279360" progId="Equation.3">
                    <p:embed/>
                    <p:pic>
                      <p:nvPicPr>
                        <p:cNvPr id="0" name="Obje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506" y="3938836"/>
                          <a:ext cx="1831493" cy="420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5" name="ZoneTexte 74"/>
          <p:cNvSpPr txBox="1"/>
          <p:nvPr/>
        </p:nvSpPr>
        <p:spPr>
          <a:xfrm>
            <a:off x="251520" y="1772816"/>
            <a:ext cx="6265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In </a:t>
            </a:r>
            <a:r>
              <a:rPr lang="fr-FR" dirty="0" err="1" smtClean="0"/>
              <a:t>supercooled</a:t>
            </a:r>
            <a:r>
              <a:rPr lang="fr-FR" dirty="0" smtClean="0"/>
              <a:t> </a:t>
            </a:r>
            <a:r>
              <a:rPr lang="fr-FR" dirty="0" err="1" smtClean="0"/>
              <a:t>liquids</a:t>
            </a:r>
            <a:r>
              <a:rPr lang="fr-FR" dirty="0" smtClean="0"/>
              <a:t>: </a:t>
            </a:r>
          </a:p>
          <a:p>
            <a:endParaRPr lang="fr-FR" dirty="0"/>
          </a:p>
        </p:txBody>
      </p:sp>
      <p:sp>
        <p:nvSpPr>
          <p:cNvPr id="76" name="ZoneTexte 75"/>
          <p:cNvSpPr txBox="1"/>
          <p:nvPr/>
        </p:nvSpPr>
        <p:spPr>
          <a:xfrm>
            <a:off x="827584" y="206084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Symbol"/>
              </a:rPr>
              <a:t></a:t>
            </a:r>
            <a:r>
              <a:rPr lang="fr-FR" dirty="0" smtClean="0"/>
              <a:t> </a:t>
            </a:r>
            <a:r>
              <a:rPr lang="fr-FR" dirty="0" err="1" smtClean="0"/>
              <a:t>Bouchaud</a:t>
            </a:r>
            <a:r>
              <a:rPr lang="fr-FR" dirty="0"/>
              <a:t> </a:t>
            </a:r>
            <a:r>
              <a:rPr lang="fr-FR" dirty="0" err="1" smtClean="0"/>
              <a:t>Biroli</a:t>
            </a:r>
            <a:r>
              <a:rPr lang="fr-FR" dirty="0" smtClean="0"/>
              <a:t> PRB </a:t>
            </a:r>
            <a:r>
              <a:rPr lang="fr-FR" dirty="0">
                <a:sym typeface="Wingdings" pitchFamily="2" charset="2"/>
              </a:rPr>
              <a:t>72, 064204 (2005</a:t>
            </a:r>
            <a:r>
              <a:rPr lang="fr-FR" dirty="0" smtClean="0">
                <a:sym typeface="Wingdings" pitchFamily="2" charset="2"/>
              </a:rPr>
              <a:t>) and </a:t>
            </a:r>
            <a:r>
              <a:rPr lang="fr-FR" dirty="0" err="1" smtClean="0">
                <a:sym typeface="Wingdings" pitchFamily="2" charset="2"/>
              </a:rPr>
              <a:t>Tarzia</a:t>
            </a:r>
            <a:r>
              <a:rPr lang="fr-FR" dirty="0" smtClean="0">
                <a:sym typeface="Wingdings" pitchFamily="2" charset="2"/>
              </a:rPr>
              <a:t> et al, JCP (2010) in </a:t>
            </a:r>
            <a:r>
              <a:rPr lang="fr-FR" dirty="0" smtClean="0"/>
              <a:t>MCT</a:t>
            </a:r>
            <a:endParaRPr lang="fr-FR" dirty="0"/>
          </a:p>
        </p:txBody>
      </p:sp>
      <p:sp>
        <p:nvSpPr>
          <p:cNvPr id="77" name="ZoneTexte 76"/>
          <p:cNvSpPr txBox="1"/>
          <p:nvPr/>
        </p:nvSpPr>
        <p:spPr>
          <a:xfrm>
            <a:off x="827584" y="2411596"/>
            <a:ext cx="8316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fr-FR" dirty="0" smtClean="0"/>
              <a:t>G. </a:t>
            </a:r>
            <a:r>
              <a:rPr lang="fr-FR" dirty="0" err="1" smtClean="0"/>
              <a:t>Diezemann</a:t>
            </a:r>
            <a:r>
              <a:rPr lang="fr-FR" dirty="0" smtClean="0"/>
              <a:t> : PRE, (2012); JCP(2013); </a:t>
            </a:r>
            <a:r>
              <a:rPr lang="fr-FR" dirty="0" err="1" smtClean="0"/>
              <a:t>arXiv</a:t>
            </a:r>
            <a:r>
              <a:rPr lang="fr-FR" dirty="0" smtClean="0"/>
              <a:t>: 1407.4333v1 </a:t>
            </a:r>
          </a:p>
          <a:p>
            <a:pPr marL="742950" lvl="1" indent="-285750">
              <a:buFont typeface="Symbol"/>
              <a:buChar char="Þ"/>
            </a:pPr>
            <a:r>
              <a:rPr lang="fr-FR" dirty="0" smtClean="0">
                <a:sym typeface="Symbol"/>
              </a:rPr>
              <a:t>no </a:t>
            </a:r>
            <a:r>
              <a:rPr lang="fr-FR" dirty="0" err="1" smtClean="0">
                <a:sym typeface="Symbol"/>
              </a:rPr>
              <a:t>general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link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between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anose="05050102010706020507" pitchFamily="18" charset="2"/>
                <a:sym typeface="Symbol"/>
              </a:rPr>
              <a:t>c</a:t>
            </a:r>
            <a:r>
              <a:rPr lang="fr-FR" baseline="-25000" dirty="0" smtClean="0">
                <a:sym typeface="Symbol"/>
              </a:rPr>
              <a:t>3</a:t>
            </a:r>
            <a:r>
              <a:rPr lang="fr-FR" dirty="0" smtClean="0">
                <a:sym typeface="Symbol"/>
              </a:rPr>
              <a:t> and four times </a:t>
            </a:r>
            <a:r>
              <a:rPr lang="fr-FR" dirty="0" err="1" smtClean="0">
                <a:sym typeface="Symbol"/>
              </a:rPr>
              <a:t>correlation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functions</a:t>
            </a:r>
            <a:r>
              <a:rPr lang="fr-FR" dirty="0">
                <a:sym typeface="Symbol"/>
              </a:rPr>
              <a:t> </a:t>
            </a:r>
            <a:r>
              <a:rPr lang="fr-FR" dirty="0" smtClean="0">
                <a:sym typeface="Symbol"/>
              </a:rPr>
              <a:t>(</a:t>
            </a:r>
            <a:r>
              <a:rPr lang="fr-FR" dirty="0" err="1" smtClean="0">
                <a:sym typeface="Symbol"/>
              </a:rPr>
              <a:t>trap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models</a:t>
            </a:r>
            <a:r>
              <a:rPr lang="fr-FR" dirty="0" smtClean="0">
                <a:sym typeface="Symbol"/>
              </a:rPr>
              <a:t>…)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40199" y="305792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Symbol"/>
              <a:buChar char="Þ"/>
            </a:pPr>
            <a:r>
              <a:rPr lang="fr-FR" dirty="0" smtClean="0">
                <a:solidFill>
                  <a:srgbClr val="FF0000"/>
                </a:solidFill>
                <a:sym typeface="Symbol"/>
              </a:rPr>
              <a:t>This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link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depends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on the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chosen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model and </a:t>
            </a:r>
            <a:r>
              <a:rPr lang="fr-FR" dirty="0" err="1" smtClean="0">
                <a:solidFill>
                  <a:srgbClr val="FF0000"/>
                </a:solidFill>
                <a:sym typeface="Symbol"/>
              </a:rPr>
              <a:t>chosen</a:t>
            </a:r>
            <a:r>
              <a:rPr lang="fr-FR" dirty="0" smtClean="0">
                <a:solidFill>
                  <a:srgbClr val="FF0000"/>
                </a:solidFill>
                <a:sym typeface="Symbol"/>
              </a:rPr>
              <a:t> observable. </a:t>
            </a:r>
          </a:p>
        </p:txBody>
      </p:sp>
      <p:sp>
        <p:nvSpPr>
          <p:cNvPr id="79" name="Text Box 105"/>
          <p:cNvSpPr txBox="1">
            <a:spLocks noChangeArrowheads="1"/>
          </p:cNvSpPr>
          <p:nvPr/>
        </p:nvSpPr>
        <p:spPr bwMode="auto">
          <a:xfrm>
            <a:off x="6156176" y="3642657"/>
            <a:ext cx="2919977" cy="384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/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  </a:t>
            </a:r>
            <a:r>
              <a:rPr lang="fr-FR" sz="2000" dirty="0" smtClean="0">
                <a:sym typeface="Wingdings" pitchFamily="2" charset="2"/>
              </a:rPr>
              <a:t>AND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fr-FR" sz="2000" dirty="0" err="1">
                <a:solidFill>
                  <a:schemeClr val="tx1"/>
                </a:solidFill>
                <a:sym typeface="Wingdings" pitchFamily="2" charset="2"/>
              </a:rPr>
              <a:t>c</a:t>
            </a:r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rossover</a:t>
            </a:r>
            <a:r>
              <a:rPr lang="fr-FR" sz="2000" dirty="0" smtClean="0">
                <a:solidFill>
                  <a:schemeClr val="tx1"/>
                </a:solidFill>
                <a:sym typeface="Wingdings" pitchFamily="2" charset="2"/>
              </a:rPr>
              <a:t> to trivial</a:t>
            </a:r>
            <a:endParaRPr lang="fr-FR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80" name="Flèche droite 79"/>
          <p:cNvSpPr/>
          <p:nvPr/>
        </p:nvSpPr>
        <p:spPr>
          <a:xfrm rot="5400000">
            <a:off x="4163944" y="3765049"/>
            <a:ext cx="672097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Text Box 105"/>
          <p:cNvSpPr txBox="1">
            <a:spLocks noChangeArrowheads="1"/>
          </p:cNvSpPr>
          <p:nvPr/>
        </p:nvSpPr>
        <p:spPr bwMode="auto">
          <a:xfrm>
            <a:off x="6630377" y="5406835"/>
            <a:ext cx="605919" cy="384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/>
            <a:r>
              <a:rPr lang="fr-FR" sz="2000" dirty="0" err="1" smtClean="0">
                <a:solidFill>
                  <a:schemeClr val="tx1"/>
                </a:solidFill>
                <a:sym typeface="Wingdings" pitchFamily="2" charset="2"/>
              </a:rPr>
              <a:t>with</a:t>
            </a:r>
            <a:endParaRPr lang="fr-FR" sz="2000" dirty="0">
              <a:solidFill>
                <a:schemeClr val="tx1"/>
              </a:solidFill>
              <a:latin typeface="Symbol" panose="05050102010706020507" pitchFamily="18" charset="2"/>
            </a:endParaRPr>
          </a:p>
        </p:txBody>
      </p:sp>
      <p:sp>
        <p:nvSpPr>
          <p:cNvPr id="82" name="Text Box 105"/>
          <p:cNvSpPr txBox="1">
            <a:spLocks noChangeArrowheads="1"/>
          </p:cNvSpPr>
          <p:nvPr/>
        </p:nvSpPr>
        <p:spPr bwMode="auto">
          <a:xfrm>
            <a:off x="179513" y="5373797"/>
            <a:ext cx="2592287" cy="832319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  <a:extLst/>
        </p:spPr>
        <p:txBody>
          <a:bodyPr lIns="0" tIns="40820" rIns="0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 smtClean="0">
                <a:solidFill>
                  <a:srgbClr val="1306BA"/>
                </a:solidFill>
              </a:rPr>
              <a:t>Why</a:t>
            </a:r>
            <a:r>
              <a:rPr lang="fr-FR" dirty="0" smtClean="0">
                <a:solidFill>
                  <a:srgbClr val="1306BA"/>
                </a:solidFill>
              </a:rPr>
              <a:t> not </a:t>
            </a:r>
            <a:r>
              <a:rPr lang="fr-FR" dirty="0" err="1" smtClean="0">
                <a:solidFill>
                  <a:srgbClr val="1306BA"/>
                </a:solidFill>
              </a:rPr>
              <a:t>simulate</a:t>
            </a:r>
            <a:r>
              <a:rPr lang="fr-FR" dirty="0" smtClean="0">
                <a:solidFill>
                  <a:srgbClr val="1306BA"/>
                </a:solidFill>
              </a:rPr>
              <a:t> ? (d=3)</a:t>
            </a:r>
            <a:endParaRPr lang="fr-FR" dirty="0">
              <a:solidFill>
                <a:srgbClr val="1306BA"/>
              </a:solidFill>
            </a:endParaRPr>
          </a:p>
        </p:txBody>
      </p:sp>
      <p:sp>
        <p:nvSpPr>
          <p:cNvPr id="83" name="Flèche droite 82"/>
          <p:cNvSpPr/>
          <p:nvPr/>
        </p:nvSpPr>
        <p:spPr>
          <a:xfrm rot="5400000">
            <a:off x="4271665" y="5001456"/>
            <a:ext cx="456656" cy="288032"/>
          </a:xfrm>
          <a:prstGeom prst="rightArrow">
            <a:avLst>
              <a:gd name="adj1" fmla="val 424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3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 animBg="1"/>
      <p:bldP spid="64" grpId="0"/>
      <p:bldP spid="65" grpId="0"/>
      <p:bldP spid="66" grpId="0"/>
      <p:bldP spid="75" grpId="0"/>
      <p:bldP spid="76" grpId="0"/>
      <p:bldP spid="77" grpId="0"/>
      <p:bldP spid="78" grpId="0"/>
      <p:bldP spid="79" grpId="0"/>
      <p:bldP spid="80" grpId="0" animBg="1"/>
      <p:bldP spid="81" grpId="0"/>
      <p:bldP spid="82" grpId="0" animBg="1"/>
      <p:bldP spid="8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1268760"/>
            <a:ext cx="8748464" cy="529375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fr-FR" sz="2800" dirty="0" err="1" smtClean="0">
                <a:solidFill>
                  <a:schemeClr val="bg1">
                    <a:lumMod val="50000"/>
                  </a:schemeClr>
                </a:solidFill>
              </a:rPr>
              <a:t>Outline</a:t>
            </a:r>
            <a:r>
              <a:rPr lang="fr-FR" sz="2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571500" indent="-571500">
              <a:buAutoNum type="romanUcParenR"/>
            </a:pPr>
            <a:r>
              <a:rPr lang="fr-FR" sz="2800" b="1" dirty="0"/>
              <a:t>Motivations for </a:t>
            </a:r>
            <a:r>
              <a:rPr lang="fr-FR" sz="2800" b="1" dirty="0" err="1"/>
              <a:t>nonlinear</a:t>
            </a:r>
            <a:r>
              <a:rPr lang="fr-FR" sz="2800" b="1" dirty="0"/>
              <a:t> </a:t>
            </a:r>
            <a:r>
              <a:rPr lang="fr-FR" sz="2800" b="1" dirty="0" err="1"/>
              <a:t>experiments</a:t>
            </a:r>
            <a:endParaRPr lang="fr-FR" sz="2800" b="1" dirty="0"/>
          </a:p>
          <a:p>
            <a:pPr lvl="1"/>
            <a:endParaRPr lang="fr-FR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II)    Our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specially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designed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experiment</a:t>
            </a:r>
            <a:endParaRPr lang="fr-F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      </a:t>
            </a:r>
          </a:p>
          <a:p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III)  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Results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on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Glycerol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Order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of magnitude and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comparison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 to the Box model </a:t>
            </a:r>
          </a:p>
          <a:p>
            <a:pPr marL="1257300" lvl="2" indent="-342900">
              <a:buFont typeface="Arial" charset="0"/>
              <a:buChar char="•"/>
            </a:pP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Relation to </a:t>
            </a:r>
            <a:r>
              <a:rPr lang="fr-FR" sz="2600" dirty="0" err="1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fr-FR" sz="2600" baseline="-25000" dirty="0" err="1">
                <a:solidFill>
                  <a:schemeClr val="bg1">
                    <a:lumMod val="50000"/>
                  </a:schemeClr>
                </a:solidFill>
              </a:rPr>
              <a:t>corr</a:t>
            </a:r>
            <a:endParaRPr lang="fr-FR" sz="2600" baseline="-25000" dirty="0">
              <a:solidFill>
                <a:schemeClr val="bg1">
                  <a:lumMod val="50000"/>
                </a:schemeClr>
              </a:solidFill>
            </a:endParaRPr>
          </a:p>
          <a:p>
            <a:pPr marL="1257300" lvl="2" indent="-342900">
              <a:buFont typeface="Arial" charset="0"/>
              <a:buChar char="•"/>
            </a:pP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Tg 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shift</a:t>
            </a:r>
          </a:p>
          <a:p>
            <a:pPr lvl="2"/>
            <a:endParaRPr lang="fr-FR" sz="2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IV) 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naives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questions/</a:t>
            </a:r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ideas</a:t>
            </a:r>
            <a:r>
              <a:rPr lang="fr-F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1257300" lvl="2" indent="-342900">
              <a:buFont typeface="Arial" charset="0"/>
              <a:buChar char="•"/>
            </a:pP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sz="2600" dirty="0" err="1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r>
              <a:rPr lang="fr-FR" sz="2600" dirty="0" smtClean="0">
                <a:solidFill>
                  <a:schemeClr val="bg1">
                    <a:lumMod val="50000"/>
                  </a:schemeClr>
                </a:solidFill>
              </a:rPr>
              <a:t> and Perspectives.</a:t>
            </a:r>
            <a:endParaRPr lang="fr-FR" sz="2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3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83" name="Text Box 27"/>
          <p:cNvSpPr txBox="1">
            <a:spLocks noChangeArrowheads="1"/>
          </p:cNvSpPr>
          <p:nvPr/>
        </p:nvSpPr>
        <p:spPr bwMode="auto">
          <a:xfrm>
            <a:off x="0" y="6430963"/>
            <a:ext cx="9144000" cy="4270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200" dirty="0">
                <a:solidFill>
                  <a:srgbClr val="FF0000"/>
                </a:solidFill>
              </a:rPr>
              <a:t>How to combine the existence of </a:t>
            </a:r>
            <a:r>
              <a:rPr lang="fr-FR" sz="2200" dirty="0" err="1">
                <a:solidFill>
                  <a:srgbClr val="FF0000"/>
                </a:solidFill>
              </a:rPr>
              <a:t>correlations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dirty="0" err="1">
                <a:solidFill>
                  <a:srgbClr val="FF0000"/>
                </a:solidFill>
              </a:rPr>
              <a:t>with</a:t>
            </a:r>
            <a:r>
              <a:rPr lang="fr-FR" sz="2200" dirty="0">
                <a:solidFill>
                  <a:srgbClr val="FF0000"/>
                </a:solidFill>
              </a:rPr>
              <a:t> the absence of </a:t>
            </a:r>
            <a:r>
              <a:rPr lang="fr-FR" sz="2200" dirty="0" err="1">
                <a:solidFill>
                  <a:srgbClr val="FF0000"/>
                </a:solidFill>
              </a:rPr>
              <a:t>order</a:t>
            </a:r>
            <a:r>
              <a:rPr lang="fr-FR" sz="2200" dirty="0">
                <a:solidFill>
                  <a:srgbClr val="FF0000"/>
                </a:solidFill>
              </a:rPr>
              <a:t> ?     </a:t>
            </a:r>
          </a:p>
        </p:txBody>
      </p:sp>
      <p:grpSp>
        <p:nvGrpSpPr>
          <p:cNvPr id="5127" name="Group 64"/>
          <p:cNvGrpSpPr>
            <a:grpSpLocks/>
          </p:cNvGrpSpPr>
          <p:nvPr/>
        </p:nvGrpSpPr>
        <p:grpSpPr bwMode="auto">
          <a:xfrm>
            <a:off x="2200895" y="3203153"/>
            <a:ext cx="3451225" cy="3178175"/>
            <a:chOff x="-46" y="2154"/>
            <a:chExt cx="2174" cy="2002"/>
          </a:xfrm>
        </p:grpSpPr>
        <p:sp>
          <p:nvSpPr>
            <p:cNvPr id="5144" name="Rectangle 35"/>
            <p:cNvSpPr>
              <a:spLocks noChangeArrowheads="1"/>
            </p:cNvSpPr>
            <p:nvPr/>
          </p:nvSpPr>
          <p:spPr bwMode="auto">
            <a:xfrm>
              <a:off x="0" y="2338"/>
              <a:ext cx="2128" cy="18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 sz="2000">
                <a:solidFill>
                  <a:schemeClr val="bg1"/>
                </a:solidFill>
              </a:endParaRPr>
            </a:p>
          </p:txBody>
        </p:sp>
        <p:pic>
          <p:nvPicPr>
            <p:cNvPr id="5145" name="Picture 8" descr="Angell Science267 p 192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78" t="55118" r="35539" b="10498"/>
            <a:stretch>
              <a:fillRect/>
            </a:stretch>
          </p:blipFill>
          <p:spPr bwMode="auto">
            <a:xfrm>
              <a:off x="56" y="2255"/>
              <a:ext cx="2037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6" name="Text Box 38"/>
            <p:cNvSpPr txBox="1">
              <a:spLocks noChangeArrowheads="1"/>
            </p:cNvSpPr>
            <p:nvPr/>
          </p:nvSpPr>
          <p:spPr bwMode="auto">
            <a:xfrm>
              <a:off x="1880" y="2435"/>
              <a:ext cx="189" cy="13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0" rIns="1080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100"/>
                <a:t>12</a:t>
              </a:r>
            </a:p>
            <a:p>
              <a:pPr eaLnBrk="1" hangingPunct="1"/>
              <a:endParaRPr lang="fr-FR" sz="600"/>
            </a:p>
            <a:p>
              <a:pPr eaLnBrk="1" hangingPunct="1"/>
              <a:r>
                <a:rPr lang="fr-FR" sz="1100"/>
                <a:t>10</a:t>
              </a:r>
            </a:p>
            <a:p>
              <a:pPr eaLnBrk="1" hangingPunct="1"/>
              <a:endParaRPr lang="fr-FR" sz="500"/>
            </a:p>
            <a:p>
              <a:pPr eaLnBrk="1" hangingPunct="1"/>
              <a:r>
                <a:rPr lang="fr-FR" sz="1100"/>
                <a:t>8</a:t>
              </a:r>
            </a:p>
            <a:p>
              <a:pPr eaLnBrk="1" hangingPunct="1"/>
              <a:endParaRPr lang="fr-FR" sz="500"/>
            </a:p>
            <a:p>
              <a:pPr eaLnBrk="1" hangingPunct="1"/>
              <a:r>
                <a:rPr lang="fr-FR" sz="1100"/>
                <a:t>6</a:t>
              </a:r>
            </a:p>
            <a:p>
              <a:pPr eaLnBrk="1" hangingPunct="1"/>
              <a:endParaRPr lang="fr-FR" sz="500"/>
            </a:p>
            <a:p>
              <a:pPr eaLnBrk="1" hangingPunct="1"/>
              <a:r>
                <a:rPr lang="fr-FR" sz="1100"/>
                <a:t>4</a:t>
              </a:r>
            </a:p>
            <a:p>
              <a:pPr eaLnBrk="1" hangingPunct="1"/>
              <a:endParaRPr lang="fr-FR" sz="500"/>
            </a:p>
            <a:p>
              <a:pPr eaLnBrk="1" hangingPunct="1"/>
              <a:r>
                <a:rPr lang="fr-FR" sz="1100"/>
                <a:t>2</a:t>
              </a:r>
            </a:p>
            <a:p>
              <a:pPr eaLnBrk="1" hangingPunct="1"/>
              <a:endParaRPr lang="fr-FR" sz="700"/>
            </a:p>
            <a:p>
              <a:pPr eaLnBrk="1" hangingPunct="1"/>
              <a:r>
                <a:rPr lang="fr-FR" sz="1100"/>
                <a:t>0</a:t>
              </a:r>
            </a:p>
            <a:p>
              <a:pPr eaLnBrk="1" hangingPunct="1"/>
              <a:endParaRPr lang="fr-FR" sz="600"/>
            </a:p>
            <a:p>
              <a:pPr eaLnBrk="1" hangingPunct="1"/>
              <a:r>
                <a:rPr lang="fr-FR" sz="1100"/>
                <a:t>-2</a:t>
              </a:r>
            </a:p>
            <a:p>
              <a:pPr eaLnBrk="1" hangingPunct="1"/>
              <a:endParaRPr lang="fr-FR" sz="500"/>
            </a:p>
            <a:p>
              <a:pPr eaLnBrk="1" hangingPunct="1"/>
              <a:r>
                <a:rPr lang="fr-FR" sz="1100"/>
                <a:t>-4</a:t>
              </a:r>
            </a:p>
          </p:txBody>
        </p:sp>
        <p:sp>
          <p:nvSpPr>
            <p:cNvPr id="5147" name="Freeform 11"/>
            <p:cNvSpPr>
              <a:spLocks/>
            </p:cNvSpPr>
            <p:nvPr/>
          </p:nvSpPr>
          <p:spPr bwMode="auto">
            <a:xfrm>
              <a:off x="194" y="2316"/>
              <a:ext cx="1774" cy="1525"/>
            </a:xfrm>
            <a:custGeom>
              <a:avLst/>
              <a:gdLst>
                <a:gd name="T0" fmla="*/ 10584924 w 2762"/>
                <a:gd name="T1" fmla="*/ 7335495 h 2448"/>
                <a:gd name="T2" fmla="*/ 10584924 w 2762"/>
                <a:gd name="T3" fmla="*/ 7335495 h 2448"/>
                <a:gd name="T4" fmla="*/ 10584924 w 2762"/>
                <a:gd name="T5" fmla="*/ 7335495 h 2448"/>
                <a:gd name="T6" fmla="*/ 10584924 w 2762"/>
                <a:gd name="T7" fmla="*/ 7335495 h 2448"/>
                <a:gd name="T8" fmla="*/ 10584924 w 2762"/>
                <a:gd name="T9" fmla="*/ 7335495 h 2448"/>
                <a:gd name="T10" fmla="*/ 10584924 w 2762"/>
                <a:gd name="T11" fmla="*/ 7335495 h 2448"/>
                <a:gd name="T12" fmla="*/ 10584924 w 2762"/>
                <a:gd name="T13" fmla="*/ 7335495 h 2448"/>
                <a:gd name="T14" fmla="*/ 10584924 w 2762"/>
                <a:gd name="T15" fmla="*/ 7335495 h 2448"/>
                <a:gd name="T16" fmla="*/ 10584924 w 2762"/>
                <a:gd name="T17" fmla="*/ 7335495 h 2448"/>
                <a:gd name="T18" fmla="*/ 10584924 w 2762"/>
                <a:gd name="T19" fmla="*/ 7335495 h 2448"/>
                <a:gd name="T20" fmla="*/ 10584924 w 2762"/>
                <a:gd name="T21" fmla="*/ 7335495 h 2448"/>
                <a:gd name="T22" fmla="*/ 10584924 w 2762"/>
                <a:gd name="T23" fmla="*/ 7335495 h 2448"/>
                <a:gd name="T24" fmla="*/ 10584924 w 2762"/>
                <a:gd name="T25" fmla="*/ 7335495 h 2448"/>
                <a:gd name="T26" fmla="*/ 10584924 w 2762"/>
                <a:gd name="T27" fmla="*/ 7335495 h 2448"/>
                <a:gd name="T28" fmla="*/ 10584924 w 2762"/>
                <a:gd name="T29" fmla="*/ 7335495 h 2448"/>
                <a:gd name="T30" fmla="*/ 10584924 w 2762"/>
                <a:gd name="T31" fmla="*/ 7335495 h 2448"/>
                <a:gd name="T32" fmla="*/ 10584924 w 2762"/>
                <a:gd name="T33" fmla="*/ 7335495 h 2448"/>
                <a:gd name="T34" fmla="*/ 10584924 w 2762"/>
                <a:gd name="T35" fmla="*/ 7335495 h 2448"/>
                <a:gd name="T36" fmla="*/ 10584924 w 2762"/>
                <a:gd name="T37" fmla="*/ 7335495 h 2448"/>
                <a:gd name="T38" fmla="*/ 10584924 w 2762"/>
                <a:gd name="T39" fmla="*/ 7335495 h 2448"/>
                <a:gd name="T40" fmla="*/ 10584924 w 2762"/>
                <a:gd name="T41" fmla="*/ 7335495 h 2448"/>
                <a:gd name="T42" fmla="*/ 10584924 w 2762"/>
                <a:gd name="T43" fmla="*/ 7335495 h 2448"/>
                <a:gd name="T44" fmla="*/ 10584924 w 2762"/>
                <a:gd name="T45" fmla="*/ 7335495 h 2448"/>
                <a:gd name="T46" fmla="*/ 10584924 w 2762"/>
                <a:gd name="T47" fmla="*/ 7335495 h 2448"/>
                <a:gd name="T48" fmla="*/ 10584924 w 2762"/>
                <a:gd name="T49" fmla="*/ 7335495 h 2448"/>
                <a:gd name="T50" fmla="*/ 10584924 w 2762"/>
                <a:gd name="T51" fmla="*/ 7335495 h 2448"/>
                <a:gd name="T52" fmla="*/ 10584924 w 2762"/>
                <a:gd name="T53" fmla="*/ 7335495 h 2448"/>
                <a:gd name="T54" fmla="*/ 10584924 w 2762"/>
                <a:gd name="T55" fmla="*/ 7335495 h 2448"/>
                <a:gd name="T56" fmla="*/ 10584924 w 2762"/>
                <a:gd name="T57" fmla="*/ 7335495 h 2448"/>
                <a:gd name="T58" fmla="*/ 10584924 w 2762"/>
                <a:gd name="T59" fmla="*/ 7335495 h 2448"/>
                <a:gd name="T60" fmla="*/ 10584924 w 2762"/>
                <a:gd name="T61" fmla="*/ 7335495 h 2448"/>
                <a:gd name="T62" fmla="*/ 10584924 w 2762"/>
                <a:gd name="T63" fmla="*/ 7335495 h 2448"/>
                <a:gd name="T64" fmla="*/ 10584924 w 2762"/>
                <a:gd name="T65" fmla="*/ 7335495 h 2448"/>
                <a:gd name="T66" fmla="*/ 10584924 w 2762"/>
                <a:gd name="T67" fmla="*/ 7335495 h 2448"/>
                <a:gd name="T68" fmla="*/ 10584924 w 2762"/>
                <a:gd name="T69" fmla="*/ 7335495 h 2448"/>
                <a:gd name="T70" fmla="*/ 10584924 w 2762"/>
                <a:gd name="T71" fmla="*/ 7335495 h 244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762"/>
                <a:gd name="T109" fmla="*/ 0 h 2448"/>
                <a:gd name="T110" fmla="*/ 2762 w 2762"/>
                <a:gd name="T111" fmla="*/ 2448 h 244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762" h="2448">
                  <a:moveTo>
                    <a:pt x="105" y="2363"/>
                  </a:moveTo>
                  <a:cubicBezTo>
                    <a:pt x="210" y="2278"/>
                    <a:pt x="569" y="1952"/>
                    <a:pt x="734" y="1807"/>
                  </a:cubicBezTo>
                  <a:cubicBezTo>
                    <a:pt x="899" y="1662"/>
                    <a:pt x="1016" y="1565"/>
                    <a:pt x="1097" y="1492"/>
                  </a:cubicBezTo>
                  <a:cubicBezTo>
                    <a:pt x="1178" y="1419"/>
                    <a:pt x="1190" y="1399"/>
                    <a:pt x="1218" y="1371"/>
                  </a:cubicBezTo>
                  <a:cubicBezTo>
                    <a:pt x="1246" y="1343"/>
                    <a:pt x="1263" y="1347"/>
                    <a:pt x="1267" y="1323"/>
                  </a:cubicBezTo>
                  <a:cubicBezTo>
                    <a:pt x="1271" y="1299"/>
                    <a:pt x="1234" y="1254"/>
                    <a:pt x="1242" y="1226"/>
                  </a:cubicBezTo>
                  <a:cubicBezTo>
                    <a:pt x="1250" y="1198"/>
                    <a:pt x="1287" y="1177"/>
                    <a:pt x="1315" y="1153"/>
                  </a:cubicBezTo>
                  <a:cubicBezTo>
                    <a:pt x="1343" y="1129"/>
                    <a:pt x="1380" y="1097"/>
                    <a:pt x="1412" y="1081"/>
                  </a:cubicBezTo>
                  <a:cubicBezTo>
                    <a:pt x="1444" y="1065"/>
                    <a:pt x="1492" y="1073"/>
                    <a:pt x="1508" y="1057"/>
                  </a:cubicBezTo>
                  <a:cubicBezTo>
                    <a:pt x="1524" y="1041"/>
                    <a:pt x="1516" y="1000"/>
                    <a:pt x="1508" y="984"/>
                  </a:cubicBezTo>
                  <a:cubicBezTo>
                    <a:pt x="1500" y="968"/>
                    <a:pt x="1480" y="972"/>
                    <a:pt x="1460" y="960"/>
                  </a:cubicBezTo>
                  <a:cubicBezTo>
                    <a:pt x="1440" y="948"/>
                    <a:pt x="1392" y="935"/>
                    <a:pt x="1388" y="911"/>
                  </a:cubicBezTo>
                  <a:cubicBezTo>
                    <a:pt x="1384" y="887"/>
                    <a:pt x="1412" y="831"/>
                    <a:pt x="1436" y="815"/>
                  </a:cubicBezTo>
                  <a:cubicBezTo>
                    <a:pt x="1460" y="799"/>
                    <a:pt x="1477" y="815"/>
                    <a:pt x="1533" y="815"/>
                  </a:cubicBezTo>
                  <a:cubicBezTo>
                    <a:pt x="1589" y="815"/>
                    <a:pt x="1727" y="815"/>
                    <a:pt x="1775" y="815"/>
                  </a:cubicBezTo>
                  <a:cubicBezTo>
                    <a:pt x="1823" y="815"/>
                    <a:pt x="1771" y="851"/>
                    <a:pt x="1823" y="815"/>
                  </a:cubicBezTo>
                  <a:cubicBezTo>
                    <a:pt x="1875" y="779"/>
                    <a:pt x="1980" y="694"/>
                    <a:pt x="2089" y="597"/>
                  </a:cubicBezTo>
                  <a:cubicBezTo>
                    <a:pt x="2198" y="500"/>
                    <a:pt x="2412" y="315"/>
                    <a:pt x="2476" y="234"/>
                  </a:cubicBezTo>
                  <a:cubicBezTo>
                    <a:pt x="2540" y="153"/>
                    <a:pt x="2476" y="149"/>
                    <a:pt x="2476" y="113"/>
                  </a:cubicBezTo>
                  <a:cubicBezTo>
                    <a:pt x="2476" y="77"/>
                    <a:pt x="2762" y="32"/>
                    <a:pt x="2476" y="16"/>
                  </a:cubicBezTo>
                  <a:cubicBezTo>
                    <a:pt x="2190" y="0"/>
                    <a:pt x="1150" y="12"/>
                    <a:pt x="759" y="16"/>
                  </a:cubicBezTo>
                  <a:cubicBezTo>
                    <a:pt x="368" y="20"/>
                    <a:pt x="231" y="9"/>
                    <a:pt x="130" y="41"/>
                  </a:cubicBezTo>
                  <a:cubicBezTo>
                    <a:pt x="29" y="73"/>
                    <a:pt x="158" y="154"/>
                    <a:pt x="154" y="210"/>
                  </a:cubicBezTo>
                  <a:cubicBezTo>
                    <a:pt x="150" y="266"/>
                    <a:pt x="117" y="331"/>
                    <a:pt x="105" y="379"/>
                  </a:cubicBezTo>
                  <a:cubicBezTo>
                    <a:pt x="93" y="427"/>
                    <a:pt x="81" y="464"/>
                    <a:pt x="81" y="500"/>
                  </a:cubicBezTo>
                  <a:cubicBezTo>
                    <a:pt x="81" y="536"/>
                    <a:pt x="105" y="565"/>
                    <a:pt x="105" y="597"/>
                  </a:cubicBezTo>
                  <a:cubicBezTo>
                    <a:pt x="105" y="629"/>
                    <a:pt x="81" y="642"/>
                    <a:pt x="81" y="694"/>
                  </a:cubicBezTo>
                  <a:cubicBezTo>
                    <a:pt x="81" y="746"/>
                    <a:pt x="101" y="839"/>
                    <a:pt x="105" y="911"/>
                  </a:cubicBezTo>
                  <a:cubicBezTo>
                    <a:pt x="109" y="983"/>
                    <a:pt x="97" y="1028"/>
                    <a:pt x="105" y="1129"/>
                  </a:cubicBezTo>
                  <a:cubicBezTo>
                    <a:pt x="113" y="1230"/>
                    <a:pt x="154" y="1411"/>
                    <a:pt x="154" y="1516"/>
                  </a:cubicBezTo>
                  <a:cubicBezTo>
                    <a:pt x="154" y="1621"/>
                    <a:pt x="113" y="1702"/>
                    <a:pt x="105" y="1758"/>
                  </a:cubicBezTo>
                  <a:cubicBezTo>
                    <a:pt x="97" y="1814"/>
                    <a:pt x="105" y="1807"/>
                    <a:pt x="105" y="1855"/>
                  </a:cubicBezTo>
                  <a:cubicBezTo>
                    <a:pt x="105" y="1903"/>
                    <a:pt x="105" y="1989"/>
                    <a:pt x="105" y="2049"/>
                  </a:cubicBezTo>
                  <a:cubicBezTo>
                    <a:pt x="105" y="2109"/>
                    <a:pt x="105" y="2174"/>
                    <a:pt x="105" y="2218"/>
                  </a:cubicBezTo>
                  <a:cubicBezTo>
                    <a:pt x="105" y="2262"/>
                    <a:pt x="105" y="2291"/>
                    <a:pt x="105" y="2315"/>
                  </a:cubicBezTo>
                  <a:cubicBezTo>
                    <a:pt x="105" y="2339"/>
                    <a:pt x="0" y="2448"/>
                    <a:pt x="105" y="2363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8" name="Freeform 12"/>
            <p:cNvSpPr>
              <a:spLocks/>
            </p:cNvSpPr>
            <p:nvPr/>
          </p:nvSpPr>
          <p:spPr bwMode="auto">
            <a:xfrm>
              <a:off x="1059" y="3283"/>
              <a:ext cx="795" cy="512"/>
            </a:xfrm>
            <a:custGeom>
              <a:avLst/>
              <a:gdLst>
                <a:gd name="T0" fmla="*/ 10560547 w 1238"/>
                <a:gd name="T1" fmla="*/ 7323289 h 822"/>
                <a:gd name="T2" fmla="*/ 10560547 w 1238"/>
                <a:gd name="T3" fmla="*/ 7323289 h 822"/>
                <a:gd name="T4" fmla="*/ 10560547 w 1238"/>
                <a:gd name="T5" fmla="*/ 7323289 h 822"/>
                <a:gd name="T6" fmla="*/ 10560547 w 1238"/>
                <a:gd name="T7" fmla="*/ 7323289 h 822"/>
                <a:gd name="T8" fmla="*/ 10560547 w 1238"/>
                <a:gd name="T9" fmla="*/ 7323289 h 822"/>
                <a:gd name="T10" fmla="*/ 10560547 w 1238"/>
                <a:gd name="T11" fmla="*/ 7323289 h 822"/>
                <a:gd name="T12" fmla="*/ 10560547 w 1238"/>
                <a:gd name="T13" fmla="*/ 7323289 h 822"/>
                <a:gd name="T14" fmla="*/ 10560547 w 1238"/>
                <a:gd name="T15" fmla="*/ 7323289 h 822"/>
                <a:gd name="T16" fmla="*/ 10560547 w 1238"/>
                <a:gd name="T17" fmla="*/ 7323289 h 822"/>
                <a:gd name="T18" fmla="*/ 10560547 w 1238"/>
                <a:gd name="T19" fmla="*/ 7323289 h 822"/>
                <a:gd name="T20" fmla="*/ 10560547 w 1238"/>
                <a:gd name="T21" fmla="*/ 7323289 h 822"/>
                <a:gd name="T22" fmla="*/ 10560547 w 1238"/>
                <a:gd name="T23" fmla="*/ 7323289 h 822"/>
                <a:gd name="T24" fmla="*/ 10560547 w 1238"/>
                <a:gd name="T25" fmla="*/ 7323289 h 822"/>
                <a:gd name="T26" fmla="*/ 10560547 w 1238"/>
                <a:gd name="T27" fmla="*/ 7323289 h 822"/>
                <a:gd name="T28" fmla="*/ 10560547 w 1238"/>
                <a:gd name="T29" fmla="*/ 7323289 h 822"/>
                <a:gd name="T30" fmla="*/ 10560547 w 1238"/>
                <a:gd name="T31" fmla="*/ 7323289 h 822"/>
                <a:gd name="T32" fmla="*/ 10560547 w 1238"/>
                <a:gd name="T33" fmla="*/ 7323289 h 822"/>
                <a:gd name="T34" fmla="*/ 10560547 w 1238"/>
                <a:gd name="T35" fmla="*/ 7323289 h 822"/>
                <a:gd name="T36" fmla="*/ 10560547 w 1238"/>
                <a:gd name="T37" fmla="*/ 7323289 h 822"/>
                <a:gd name="T38" fmla="*/ 10560547 w 1238"/>
                <a:gd name="T39" fmla="*/ 7323289 h 822"/>
                <a:gd name="T40" fmla="*/ 10560547 w 1238"/>
                <a:gd name="T41" fmla="*/ 7323289 h 822"/>
                <a:gd name="T42" fmla="*/ 10560547 w 1238"/>
                <a:gd name="T43" fmla="*/ 7323289 h 822"/>
                <a:gd name="T44" fmla="*/ 10560547 w 1238"/>
                <a:gd name="T45" fmla="*/ 7323289 h 822"/>
                <a:gd name="T46" fmla="*/ 10560547 w 1238"/>
                <a:gd name="T47" fmla="*/ 7323289 h 822"/>
                <a:gd name="T48" fmla="*/ 10560547 w 1238"/>
                <a:gd name="T49" fmla="*/ 7323289 h 822"/>
                <a:gd name="T50" fmla="*/ 10560547 w 1238"/>
                <a:gd name="T51" fmla="*/ 7323289 h 822"/>
                <a:gd name="T52" fmla="*/ 10560547 w 1238"/>
                <a:gd name="T53" fmla="*/ 7323289 h 822"/>
                <a:gd name="T54" fmla="*/ 10560547 w 1238"/>
                <a:gd name="T55" fmla="*/ 7323289 h 822"/>
                <a:gd name="T56" fmla="*/ 10560547 w 1238"/>
                <a:gd name="T57" fmla="*/ 7323289 h 822"/>
                <a:gd name="T58" fmla="*/ 10560547 w 1238"/>
                <a:gd name="T59" fmla="*/ 7323289 h 822"/>
                <a:gd name="T60" fmla="*/ 10560547 w 1238"/>
                <a:gd name="T61" fmla="*/ 7323289 h 822"/>
                <a:gd name="T62" fmla="*/ 10560547 w 1238"/>
                <a:gd name="T63" fmla="*/ 7323289 h 822"/>
                <a:gd name="T64" fmla="*/ 10560547 w 1238"/>
                <a:gd name="T65" fmla="*/ 7323289 h 8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8"/>
                <a:gd name="T100" fmla="*/ 0 h 822"/>
                <a:gd name="T101" fmla="*/ 1238 w 1238"/>
                <a:gd name="T102" fmla="*/ 822 h 8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8" h="822">
                  <a:moveTo>
                    <a:pt x="161" y="786"/>
                  </a:moveTo>
                  <a:cubicBezTo>
                    <a:pt x="322" y="778"/>
                    <a:pt x="924" y="822"/>
                    <a:pt x="1081" y="762"/>
                  </a:cubicBezTo>
                  <a:cubicBezTo>
                    <a:pt x="1238" y="702"/>
                    <a:pt x="1097" y="516"/>
                    <a:pt x="1105" y="423"/>
                  </a:cubicBezTo>
                  <a:cubicBezTo>
                    <a:pt x="1113" y="330"/>
                    <a:pt x="1125" y="273"/>
                    <a:pt x="1129" y="205"/>
                  </a:cubicBezTo>
                  <a:cubicBezTo>
                    <a:pt x="1133" y="137"/>
                    <a:pt x="1141" y="24"/>
                    <a:pt x="1129" y="12"/>
                  </a:cubicBezTo>
                  <a:cubicBezTo>
                    <a:pt x="1117" y="0"/>
                    <a:pt x="1089" y="89"/>
                    <a:pt x="1057" y="133"/>
                  </a:cubicBezTo>
                  <a:cubicBezTo>
                    <a:pt x="1025" y="177"/>
                    <a:pt x="985" y="234"/>
                    <a:pt x="936" y="278"/>
                  </a:cubicBezTo>
                  <a:cubicBezTo>
                    <a:pt x="887" y="322"/>
                    <a:pt x="782" y="379"/>
                    <a:pt x="766" y="399"/>
                  </a:cubicBezTo>
                  <a:cubicBezTo>
                    <a:pt x="750" y="419"/>
                    <a:pt x="799" y="391"/>
                    <a:pt x="839" y="399"/>
                  </a:cubicBezTo>
                  <a:cubicBezTo>
                    <a:pt x="879" y="407"/>
                    <a:pt x="980" y="431"/>
                    <a:pt x="1008" y="447"/>
                  </a:cubicBezTo>
                  <a:cubicBezTo>
                    <a:pt x="1036" y="463"/>
                    <a:pt x="1008" y="472"/>
                    <a:pt x="1008" y="496"/>
                  </a:cubicBezTo>
                  <a:cubicBezTo>
                    <a:pt x="1008" y="520"/>
                    <a:pt x="1008" y="568"/>
                    <a:pt x="1008" y="592"/>
                  </a:cubicBezTo>
                  <a:cubicBezTo>
                    <a:pt x="1008" y="616"/>
                    <a:pt x="1032" y="629"/>
                    <a:pt x="1008" y="641"/>
                  </a:cubicBezTo>
                  <a:cubicBezTo>
                    <a:pt x="984" y="653"/>
                    <a:pt x="915" y="665"/>
                    <a:pt x="863" y="665"/>
                  </a:cubicBezTo>
                  <a:cubicBezTo>
                    <a:pt x="811" y="665"/>
                    <a:pt x="730" y="649"/>
                    <a:pt x="694" y="641"/>
                  </a:cubicBezTo>
                  <a:cubicBezTo>
                    <a:pt x="658" y="633"/>
                    <a:pt x="661" y="624"/>
                    <a:pt x="645" y="616"/>
                  </a:cubicBezTo>
                  <a:cubicBezTo>
                    <a:pt x="629" y="608"/>
                    <a:pt x="613" y="596"/>
                    <a:pt x="597" y="592"/>
                  </a:cubicBezTo>
                  <a:cubicBezTo>
                    <a:pt x="581" y="588"/>
                    <a:pt x="565" y="592"/>
                    <a:pt x="549" y="592"/>
                  </a:cubicBezTo>
                  <a:cubicBezTo>
                    <a:pt x="533" y="592"/>
                    <a:pt x="508" y="588"/>
                    <a:pt x="500" y="592"/>
                  </a:cubicBezTo>
                  <a:cubicBezTo>
                    <a:pt x="492" y="596"/>
                    <a:pt x="508" y="612"/>
                    <a:pt x="500" y="616"/>
                  </a:cubicBezTo>
                  <a:cubicBezTo>
                    <a:pt x="492" y="620"/>
                    <a:pt x="464" y="616"/>
                    <a:pt x="452" y="616"/>
                  </a:cubicBezTo>
                  <a:cubicBezTo>
                    <a:pt x="440" y="616"/>
                    <a:pt x="436" y="616"/>
                    <a:pt x="428" y="616"/>
                  </a:cubicBezTo>
                  <a:cubicBezTo>
                    <a:pt x="420" y="616"/>
                    <a:pt x="407" y="624"/>
                    <a:pt x="403" y="616"/>
                  </a:cubicBezTo>
                  <a:cubicBezTo>
                    <a:pt x="399" y="608"/>
                    <a:pt x="407" y="576"/>
                    <a:pt x="403" y="568"/>
                  </a:cubicBezTo>
                  <a:cubicBezTo>
                    <a:pt x="399" y="560"/>
                    <a:pt x="395" y="568"/>
                    <a:pt x="379" y="568"/>
                  </a:cubicBezTo>
                  <a:cubicBezTo>
                    <a:pt x="363" y="568"/>
                    <a:pt x="319" y="560"/>
                    <a:pt x="307" y="568"/>
                  </a:cubicBezTo>
                  <a:cubicBezTo>
                    <a:pt x="295" y="576"/>
                    <a:pt x="307" y="596"/>
                    <a:pt x="307" y="616"/>
                  </a:cubicBezTo>
                  <a:cubicBezTo>
                    <a:pt x="307" y="636"/>
                    <a:pt x="323" y="673"/>
                    <a:pt x="307" y="689"/>
                  </a:cubicBezTo>
                  <a:cubicBezTo>
                    <a:pt x="291" y="705"/>
                    <a:pt x="242" y="705"/>
                    <a:pt x="210" y="713"/>
                  </a:cubicBezTo>
                  <a:cubicBezTo>
                    <a:pt x="178" y="721"/>
                    <a:pt x="133" y="725"/>
                    <a:pt x="113" y="737"/>
                  </a:cubicBezTo>
                  <a:cubicBezTo>
                    <a:pt x="93" y="749"/>
                    <a:pt x="89" y="774"/>
                    <a:pt x="89" y="786"/>
                  </a:cubicBezTo>
                  <a:cubicBezTo>
                    <a:pt x="89" y="798"/>
                    <a:pt x="101" y="810"/>
                    <a:pt x="113" y="810"/>
                  </a:cubicBezTo>
                  <a:cubicBezTo>
                    <a:pt x="125" y="810"/>
                    <a:pt x="0" y="794"/>
                    <a:pt x="161" y="78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5149" name="Text Box 13"/>
            <p:cNvSpPr txBox="1">
              <a:spLocks noChangeArrowheads="1"/>
            </p:cNvSpPr>
            <p:nvPr/>
          </p:nvSpPr>
          <p:spPr bwMode="auto">
            <a:xfrm>
              <a:off x="949" y="3867"/>
              <a:ext cx="288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9144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r-FR" sz="1600" b="1" i="1">
                  <a:solidFill>
                    <a:schemeClr val="bg1"/>
                  </a:solidFill>
                </a:rPr>
                <a:t>T</a:t>
              </a:r>
              <a:r>
                <a:rPr lang="fr-FR" sz="1600" b="1" i="1" baseline="-25000">
                  <a:solidFill>
                    <a:schemeClr val="bg1"/>
                  </a:solidFill>
                </a:rPr>
                <a:t>g </a:t>
              </a:r>
              <a:r>
                <a:rPr lang="fr-FR" sz="1600" b="1" i="1">
                  <a:solidFill>
                    <a:schemeClr val="bg1"/>
                  </a:solidFill>
                </a:rPr>
                <a:t>/</a:t>
              </a:r>
              <a:r>
                <a:rPr lang="fr-FR" sz="800" b="1" i="1">
                  <a:solidFill>
                    <a:schemeClr val="bg1"/>
                  </a:solidFill>
                </a:rPr>
                <a:t> </a:t>
              </a:r>
              <a:r>
                <a:rPr lang="fr-FR" sz="1600" b="1" i="1">
                  <a:solidFill>
                    <a:schemeClr val="bg1"/>
                  </a:solidFill>
                </a:rPr>
                <a:t>T</a:t>
              </a:r>
            </a:p>
          </p:txBody>
        </p:sp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 rot="16200000">
              <a:off x="-574" y="2957"/>
              <a:ext cx="1250" cy="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r-FR" sz="1600" b="1" dirty="0"/>
                <a:t>Log (</a:t>
              </a:r>
              <a:r>
                <a:rPr lang="fr-FR" sz="1600" b="1" i="1" dirty="0" err="1"/>
                <a:t>viscosity</a:t>
              </a:r>
              <a:r>
                <a:rPr lang="fr-FR" sz="1600" b="1" dirty="0"/>
                <a:t>) </a:t>
              </a:r>
              <a:r>
                <a:rPr lang="fr-FR" sz="1600" b="1" dirty="0">
                  <a:sym typeface="Symbol" pitchFamily="18" charset="2"/>
                </a:rPr>
                <a:t> </a:t>
              </a:r>
              <a:r>
                <a:rPr lang="fr-FR" sz="2000" b="1" i="1" dirty="0" smtClean="0">
                  <a:latin typeface="Symbol" pitchFamily="18" charset="2"/>
                  <a:sym typeface="Symbol" pitchFamily="18" charset="2"/>
                </a:rPr>
                <a:t>t</a:t>
              </a:r>
              <a:r>
                <a:rPr lang="fr-FR" sz="2000" b="1" i="1" baseline="-25000" dirty="0" smtClean="0">
                  <a:latin typeface="Symbol" pitchFamily="18" charset="2"/>
                  <a:sym typeface="Symbol" pitchFamily="18" charset="2"/>
                </a:rPr>
                <a:t>a</a:t>
              </a:r>
              <a:endParaRPr lang="fr-FR" sz="2000" b="1" i="1" baseline="-25000" dirty="0"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5151" name="Text Box 10"/>
            <p:cNvSpPr txBox="1">
              <a:spLocks noChangeArrowheads="1"/>
            </p:cNvSpPr>
            <p:nvPr/>
          </p:nvSpPr>
          <p:spPr bwMode="auto">
            <a:xfrm>
              <a:off x="391" y="2154"/>
              <a:ext cx="12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fr-FR" sz="1400">
                  <a:latin typeface="Times New Roman" pitchFamily="18" charset="0"/>
                </a:rPr>
                <a:t>Angell, Science </a:t>
              </a:r>
              <a:r>
                <a:rPr lang="fr-FR" sz="1400" b="1">
                  <a:latin typeface="Times New Roman" pitchFamily="18" charset="0"/>
                </a:rPr>
                <a:t>267</a:t>
              </a:r>
              <a:r>
                <a:rPr lang="fr-FR" sz="1400">
                  <a:latin typeface="Times New Roman" pitchFamily="18" charset="0"/>
                </a:rPr>
                <a:t> (1995)</a:t>
              </a:r>
            </a:p>
          </p:txBody>
        </p:sp>
        <p:sp>
          <p:nvSpPr>
            <p:cNvPr id="5152" name="Text Box 31"/>
            <p:cNvSpPr txBox="1">
              <a:spLocks noChangeArrowheads="1"/>
            </p:cNvSpPr>
            <p:nvPr/>
          </p:nvSpPr>
          <p:spPr bwMode="auto">
            <a:xfrm>
              <a:off x="887" y="3971"/>
              <a:ext cx="26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 b="1" i="1"/>
                <a:t>T</a:t>
              </a:r>
              <a:r>
                <a:rPr lang="fr-FR" sz="1400" b="1" baseline="-25000"/>
                <a:t>g</a:t>
              </a:r>
              <a:r>
                <a:rPr lang="fr-FR" sz="1400" b="1" i="1" baseline="-25000"/>
                <a:t> </a:t>
              </a:r>
              <a:r>
                <a:rPr lang="fr-FR" sz="1400" b="1" i="1"/>
                <a:t>/ T</a:t>
              </a:r>
              <a:endParaRPr lang="fr-FR" sz="1400" b="1" i="1" baseline="-25000"/>
            </a:p>
          </p:txBody>
        </p:sp>
        <p:sp>
          <p:nvSpPr>
            <p:cNvPr id="5153" name="Line 30"/>
            <p:cNvSpPr>
              <a:spLocks noChangeShapeType="1"/>
            </p:cNvSpPr>
            <p:nvPr/>
          </p:nvSpPr>
          <p:spPr bwMode="auto">
            <a:xfrm flipH="1" flipV="1">
              <a:off x="252" y="2330"/>
              <a:ext cx="16" cy="1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4" name="Line 32"/>
            <p:cNvSpPr>
              <a:spLocks noChangeShapeType="1"/>
            </p:cNvSpPr>
            <p:nvPr/>
          </p:nvSpPr>
          <p:spPr bwMode="auto">
            <a:xfrm flipV="1">
              <a:off x="252" y="2318"/>
              <a:ext cx="1588" cy="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5" name="Text Box 37"/>
            <p:cNvSpPr txBox="1">
              <a:spLocks noChangeArrowheads="1"/>
            </p:cNvSpPr>
            <p:nvPr/>
          </p:nvSpPr>
          <p:spPr bwMode="auto">
            <a:xfrm>
              <a:off x="244" y="3847"/>
              <a:ext cx="1705" cy="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400"/>
                <a:t>0       0.2     0.4     0.6     0.8     1.0 </a:t>
              </a:r>
            </a:p>
          </p:txBody>
        </p:sp>
        <p:sp>
          <p:nvSpPr>
            <p:cNvPr id="5156" name="Line 34"/>
            <p:cNvSpPr>
              <a:spLocks noChangeShapeType="1"/>
            </p:cNvSpPr>
            <p:nvPr/>
          </p:nvSpPr>
          <p:spPr bwMode="auto">
            <a:xfrm flipV="1">
              <a:off x="264" y="3826"/>
              <a:ext cx="1604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57" name="Line 33"/>
            <p:cNvSpPr>
              <a:spLocks noChangeShapeType="1"/>
            </p:cNvSpPr>
            <p:nvPr/>
          </p:nvSpPr>
          <p:spPr bwMode="auto">
            <a:xfrm>
              <a:off x="1854" y="2314"/>
              <a:ext cx="14" cy="15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128" name="Group 65"/>
          <p:cNvGrpSpPr>
            <a:grpSpLocks/>
          </p:cNvGrpSpPr>
          <p:nvPr/>
        </p:nvGrpSpPr>
        <p:grpSpPr bwMode="auto">
          <a:xfrm>
            <a:off x="70644" y="3587526"/>
            <a:ext cx="2197100" cy="2225674"/>
            <a:chOff x="2064" y="2468"/>
            <a:chExt cx="1384" cy="1402"/>
          </a:xfrm>
        </p:grpSpPr>
        <p:sp>
          <p:nvSpPr>
            <p:cNvPr id="5141" name="Text Box 30"/>
            <p:cNvSpPr txBox="1">
              <a:spLocks noChangeArrowheads="1"/>
            </p:cNvSpPr>
            <p:nvPr/>
          </p:nvSpPr>
          <p:spPr bwMode="auto">
            <a:xfrm>
              <a:off x="2064" y="3022"/>
              <a:ext cx="1384" cy="2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2200" i="1" dirty="0"/>
                <a:t>   </a:t>
              </a:r>
              <a:r>
                <a:rPr lang="fr-FR" sz="2200" i="1" dirty="0" err="1"/>
                <a:t>E</a:t>
              </a:r>
              <a:r>
                <a:rPr lang="fr-FR" sz="2200" i="1" baseline="-25000" dirty="0" err="1"/>
                <a:t>a</a:t>
              </a:r>
              <a:r>
                <a:rPr lang="fr-FR" sz="2200" i="1" dirty="0"/>
                <a:t> </a:t>
              </a:r>
              <a:r>
                <a:rPr lang="fr-FR" dirty="0">
                  <a:sym typeface="Wingdings" pitchFamily="2" charset="2"/>
                </a:rPr>
                <a:t> </a:t>
              </a:r>
              <a:r>
                <a:rPr lang="fr-FR" dirty="0" err="1">
                  <a:sym typeface="Wingdings" pitchFamily="2" charset="2"/>
                </a:rPr>
                <a:t>when</a:t>
              </a:r>
              <a:r>
                <a:rPr lang="fr-FR" sz="2200" i="1" dirty="0"/>
                <a:t> T</a:t>
              </a:r>
              <a:r>
                <a:rPr lang="fr-FR" sz="2200" dirty="0">
                  <a:sym typeface="Wingdings" pitchFamily="2" charset="2"/>
                </a:rPr>
                <a:t>  </a:t>
              </a:r>
              <a:endParaRPr lang="fr-FR" sz="2200" i="1" baseline="-25000" dirty="0"/>
            </a:p>
          </p:txBody>
        </p:sp>
        <p:graphicFrame>
          <p:nvGraphicFramePr>
            <p:cNvPr id="5142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7480638"/>
                </p:ext>
              </p:extLst>
            </p:nvPr>
          </p:nvGraphicFramePr>
          <p:xfrm>
            <a:off x="2104" y="2468"/>
            <a:ext cx="1171" cy="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61" name="Equation" r:id="rId4" imgW="749160" imgH="355320" progId="Equation.3">
                    <p:embed/>
                  </p:oleObj>
                </mc:Choice>
                <mc:Fallback>
                  <p:oleObj name="Equation" r:id="rId4" imgW="74916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4" y="2468"/>
                          <a:ext cx="1171" cy="5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43" name="Text Box 30"/>
            <p:cNvSpPr txBox="1">
              <a:spLocks noChangeArrowheads="1"/>
            </p:cNvSpPr>
            <p:nvPr/>
          </p:nvSpPr>
          <p:spPr bwMode="auto">
            <a:xfrm>
              <a:off x="2064" y="3385"/>
              <a:ext cx="12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sz="2200" u="none" dirty="0">
                  <a:sym typeface="Symbol" pitchFamily="18" charset="2"/>
                </a:rPr>
                <a:t> </a:t>
              </a:r>
              <a:r>
                <a:rPr lang="fr-FR" sz="2200" u="none" dirty="0" err="1">
                  <a:sym typeface="Symbol" pitchFamily="18" charset="2"/>
                </a:rPr>
                <a:t>Correlations</a:t>
              </a:r>
              <a:r>
                <a:rPr lang="fr-FR" sz="2200" u="none" dirty="0">
                  <a:sym typeface="Symbol" pitchFamily="18" charset="2"/>
                </a:rPr>
                <a:t> </a:t>
              </a:r>
              <a:r>
                <a:rPr lang="fr-FR" sz="2200" u="none" dirty="0">
                  <a:sym typeface="Wingdings" pitchFamily="2" charset="2"/>
                </a:rPr>
                <a:t></a:t>
              </a:r>
              <a:r>
                <a:rPr lang="fr-FR" sz="2200" u="none" dirty="0"/>
                <a:t> </a:t>
              </a:r>
              <a:r>
                <a:rPr lang="fr-FR" sz="2200" u="none" dirty="0" err="1"/>
                <a:t>when</a:t>
              </a:r>
              <a:r>
                <a:rPr lang="fr-FR" sz="2200" u="none" dirty="0"/>
                <a:t> T </a:t>
              </a:r>
              <a:r>
                <a:rPr lang="fr-FR" sz="2200" u="none" dirty="0">
                  <a:sym typeface="Wingdings" pitchFamily="2" charset="2"/>
                </a:rPr>
                <a:t></a:t>
              </a:r>
              <a:r>
                <a:rPr lang="fr-FR" sz="2200" u="none" dirty="0"/>
                <a:t> </a:t>
              </a:r>
            </a:p>
          </p:txBody>
        </p:sp>
      </p:grpSp>
      <p:grpSp>
        <p:nvGrpSpPr>
          <p:cNvPr id="5129" name="Group 63"/>
          <p:cNvGrpSpPr>
            <a:grpSpLocks/>
          </p:cNvGrpSpPr>
          <p:nvPr/>
        </p:nvGrpSpPr>
        <p:grpSpPr bwMode="auto">
          <a:xfrm>
            <a:off x="5795963" y="3434358"/>
            <a:ext cx="3141662" cy="2878137"/>
            <a:chOff x="3781" y="300"/>
            <a:chExt cx="1979" cy="1813"/>
          </a:xfrm>
        </p:grpSpPr>
        <p:sp>
          <p:nvSpPr>
            <p:cNvPr id="5135" name="Text Box 53"/>
            <p:cNvSpPr txBox="1">
              <a:spLocks noChangeArrowheads="1"/>
            </p:cNvSpPr>
            <p:nvPr/>
          </p:nvSpPr>
          <p:spPr bwMode="auto">
            <a:xfrm>
              <a:off x="3787" y="1842"/>
              <a:ext cx="1973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rIns="0">
              <a:spAutoFit/>
            </a:bodyPr>
            <a:lstStyle>
              <a:defPPr>
                <a:defRPr lang="fr-FR"/>
              </a:defPPr>
              <a:lvl1pPr>
                <a:spcBef>
                  <a:spcPct val="50000"/>
                </a:spcBef>
                <a:defRPr sz="2800" b="1" u="sng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defRPr>
              </a:lvl1pPr>
            </a:lstStyle>
            <a:p>
              <a:r>
                <a:rPr lang="fr-FR" sz="2200" u="none" dirty="0"/>
                <a:t>No (</a:t>
              </a:r>
              <a:r>
                <a:rPr lang="fr-FR" sz="2200" u="none" dirty="0" err="1" smtClean="0"/>
                <a:t>static</a:t>
              </a:r>
              <a:r>
                <a:rPr lang="fr-FR" sz="2200" u="none" dirty="0" smtClean="0"/>
                <a:t>) cristalline </a:t>
              </a:r>
              <a:r>
                <a:rPr lang="fr-FR" sz="2200" u="none" dirty="0" err="1" smtClean="0"/>
                <a:t>order</a:t>
              </a:r>
              <a:endParaRPr lang="fr-FR" sz="2200" u="none" dirty="0"/>
            </a:p>
          </p:txBody>
        </p:sp>
        <p:grpSp>
          <p:nvGrpSpPr>
            <p:cNvPr id="5136" name="Group 54"/>
            <p:cNvGrpSpPr>
              <a:grpSpLocks/>
            </p:cNvGrpSpPr>
            <p:nvPr/>
          </p:nvGrpSpPr>
          <p:grpSpPr bwMode="auto">
            <a:xfrm>
              <a:off x="3781" y="300"/>
              <a:ext cx="1979" cy="1543"/>
              <a:chOff x="432" y="3312"/>
              <a:chExt cx="2352" cy="1872"/>
            </a:xfrm>
          </p:grpSpPr>
          <p:pic>
            <p:nvPicPr>
              <p:cNvPr id="5137" name="Picture 5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" r="-128"/>
              <a:stretch>
                <a:fillRect/>
              </a:stretch>
            </p:blipFill>
            <p:spPr bwMode="auto">
              <a:xfrm>
                <a:off x="432" y="3360"/>
                <a:ext cx="2352" cy="1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138" name="Text Box 56"/>
              <p:cNvSpPr txBox="1">
                <a:spLocks noChangeArrowheads="1"/>
              </p:cNvSpPr>
              <p:nvPr/>
            </p:nvSpPr>
            <p:spPr bwMode="auto">
              <a:xfrm rot="-5400000">
                <a:off x="240" y="3822"/>
                <a:ext cx="608" cy="1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252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/>
                  <a:t>S(q) [a.u.]</a:t>
                </a:r>
              </a:p>
            </p:txBody>
          </p:sp>
          <p:sp>
            <p:nvSpPr>
              <p:cNvPr id="5139" name="Text Box 57"/>
              <p:cNvSpPr txBox="1">
                <a:spLocks noChangeArrowheads="1"/>
              </p:cNvSpPr>
              <p:nvPr/>
            </p:nvSpPr>
            <p:spPr bwMode="auto">
              <a:xfrm>
                <a:off x="863" y="3411"/>
                <a:ext cx="1837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sz="1400" dirty="0" err="1" smtClean="0"/>
                  <a:t>Polybutadiene</a:t>
                </a:r>
                <a:r>
                  <a:rPr lang="fr-FR" sz="1400" dirty="0"/>
                  <a:t>, T</a:t>
                </a:r>
                <a:r>
                  <a:rPr lang="fr-FR" sz="1400" baseline="-25000" dirty="0"/>
                  <a:t>g</a:t>
                </a:r>
                <a:r>
                  <a:rPr lang="fr-FR" sz="1400" dirty="0">
                    <a:sym typeface="Symbol" pitchFamily="18" charset="2"/>
                  </a:rPr>
                  <a:t> 180K</a:t>
                </a:r>
                <a:endParaRPr lang="fr-FR" sz="1400" dirty="0"/>
              </a:p>
            </p:txBody>
          </p:sp>
          <p:sp>
            <p:nvSpPr>
              <p:cNvPr id="5140" name="Rectangle 58"/>
              <p:cNvSpPr>
                <a:spLocks noChangeArrowheads="1"/>
              </p:cNvSpPr>
              <p:nvPr/>
            </p:nvSpPr>
            <p:spPr bwMode="auto">
              <a:xfrm>
                <a:off x="432" y="3312"/>
                <a:ext cx="2352" cy="187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5130" name="Line 66"/>
          <p:cNvSpPr>
            <a:spLocks noChangeShapeType="1"/>
          </p:cNvSpPr>
          <p:nvPr/>
        </p:nvSpPr>
        <p:spPr bwMode="auto">
          <a:xfrm>
            <a:off x="5508104" y="3203153"/>
            <a:ext cx="0" cy="28896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44015" y="0"/>
            <a:ext cx="73083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happens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 sz="2800" b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around</a:t>
            </a:r>
            <a:r>
              <a:rPr lang="fr-FR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Tg ???</a:t>
            </a:r>
            <a:endParaRPr lang="fr-FR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Text Box 30"/>
          <p:cNvSpPr txBox="1">
            <a:spLocks noChangeArrowheads="1"/>
          </p:cNvSpPr>
          <p:nvPr/>
        </p:nvSpPr>
        <p:spPr bwMode="auto">
          <a:xfrm>
            <a:off x="144014" y="596465"/>
            <a:ext cx="1835698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200" dirty="0" smtClean="0">
                <a:sym typeface="Symbol" pitchFamily="18" charset="2"/>
              </a:rPr>
              <a:t>Relaxation time </a:t>
            </a:r>
            <a:r>
              <a:rPr lang="fr-FR" sz="2200" dirty="0" smtClean="0">
                <a:latin typeface="Symbol" pitchFamily="18" charset="2"/>
                <a:sym typeface="Symbol" pitchFamily="18" charset="2"/>
              </a:rPr>
              <a:t>t</a:t>
            </a:r>
            <a:r>
              <a:rPr lang="fr-FR" sz="2200" baseline="-25000" dirty="0" smtClean="0">
                <a:latin typeface="Symbol" pitchFamily="18" charset="2"/>
                <a:sym typeface="Symbol" pitchFamily="18" charset="2"/>
              </a:rPr>
              <a:t>a</a:t>
            </a:r>
            <a:endParaRPr lang="fr-FR" sz="2200" i="1" baseline="-25000" dirty="0">
              <a:latin typeface="Symbol" pitchFamily="18" charset="2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27520" y="1433910"/>
            <a:ext cx="1066624" cy="868197"/>
            <a:chOff x="2497264" y="488039"/>
            <a:chExt cx="1066624" cy="868197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73261" b="3666"/>
            <a:stretch/>
          </p:blipFill>
          <p:spPr bwMode="auto">
            <a:xfrm>
              <a:off x="2497264" y="488039"/>
              <a:ext cx="1066624" cy="868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Flèche droite 1"/>
            <p:cNvSpPr/>
            <p:nvPr/>
          </p:nvSpPr>
          <p:spPr>
            <a:xfrm rot="2700000">
              <a:off x="2769699" y="838497"/>
              <a:ext cx="502692" cy="218020"/>
            </a:xfrm>
            <a:prstGeom prst="rightArrow">
              <a:avLst>
                <a:gd name="adj1" fmla="val 44241"/>
                <a:gd name="adj2" fmla="val 47120"/>
              </a:avLst>
            </a:prstGeom>
            <a:solidFill>
              <a:schemeClr val="tx1"/>
            </a:solidFill>
            <a:ln w="12700">
              <a:solidFill>
                <a:srgbClr val="FF0000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1979711" y="390488"/>
            <a:ext cx="4464497" cy="2462447"/>
            <a:chOff x="981" y="431"/>
            <a:chExt cx="2903" cy="1891"/>
          </a:xfrm>
        </p:grpSpPr>
        <p:sp>
          <p:nvSpPr>
            <p:cNvPr id="5158" name="Text Box 6"/>
            <p:cNvSpPr txBox="1">
              <a:spLocks noChangeArrowheads="1"/>
            </p:cNvSpPr>
            <p:nvPr/>
          </p:nvSpPr>
          <p:spPr bwMode="auto">
            <a:xfrm>
              <a:off x="981" y="431"/>
              <a:ext cx="525" cy="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3200" dirty="0">
                  <a:latin typeface="Symbol" pitchFamily="18" charset="2"/>
                </a:rPr>
                <a:t>t</a:t>
              </a:r>
              <a:r>
                <a:rPr lang="el-GR" sz="3200" baseline="-25000" dirty="0"/>
                <a:t>α</a:t>
              </a:r>
              <a:endParaRPr lang="fr-FR" sz="3200" baseline="-25000" dirty="0">
                <a:latin typeface="Symbol" pitchFamily="18" charset="2"/>
              </a:endParaRPr>
            </a:p>
          </p:txBody>
        </p:sp>
        <p:sp>
          <p:nvSpPr>
            <p:cNvPr id="5159" name="Text Box 7"/>
            <p:cNvSpPr txBox="1">
              <a:spLocks noChangeArrowheads="1"/>
            </p:cNvSpPr>
            <p:nvPr/>
          </p:nvSpPr>
          <p:spPr bwMode="auto">
            <a:xfrm>
              <a:off x="3023" y="1790"/>
              <a:ext cx="861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>
                  <a:solidFill>
                    <a:srgbClr val="FF0000"/>
                  </a:solidFill>
                  <a:latin typeface="Symbol" pitchFamily="18" charset="2"/>
                </a:rPr>
                <a:t>t</a:t>
              </a:r>
              <a:r>
                <a:rPr lang="el-GR" baseline="-25000">
                  <a:solidFill>
                    <a:srgbClr val="FF0000"/>
                  </a:solidFill>
                </a:rPr>
                <a:t>α</a:t>
              </a:r>
              <a:r>
                <a:rPr lang="fr-FR">
                  <a:solidFill>
                    <a:srgbClr val="FF0000"/>
                  </a:solidFill>
                </a:rPr>
                <a:t>~</a:t>
              </a:r>
              <a:r>
                <a:rPr lang="fr-FR"/>
                <a:t> </a:t>
              </a:r>
              <a:r>
                <a:rPr lang="fr-FR">
                  <a:solidFill>
                    <a:srgbClr val="FF0000"/>
                  </a:solidFill>
                  <a:cs typeface="Arial" charset="0"/>
                </a:rPr>
                <a:t>10</a:t>
              </a:r>
              <a:r>
                <a:rPr lang="fr-FR" baseline="30000">
                  <a:solidFill>
                    <a:srgbClr val="FF0000"/>
                  </a:solidFill>
                  <a:cs typeface="Arial" charset="0"/>
                </a:rPr>
                <a:t>-12</a:t>
              </a:r>
              <a:r>
                <a:rPr lang="fr-FR">
                  <a:solidFill>
                    <a:srgbClr val="FF0000"/>
                  </a:solidFill>
                  <a:cs typeface="Arial" charset="0"/>
                </a:rPr>
                <a:t>s</a:t>
              </a:r>
            </a:p>
          </p:txBody>
        </p:sp>
        <p:sp>
          <p:nvSpPr>
            <p:cNvPr id="5160" name="Line 8"/>
            <p:cNvSpPr>
              <a:spLocks noChangeShapeType="1"/>
            </p:cNvSpPr>
            <p:nvPr/>
          </p:nvSpPr>
          <p:spPr bwMode="auto">
            <a:xfrm>
              <a:off x="1325" y="2051"/>
              <a:ext cx="209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1" name="Line 9"/>
            <p:cNvSpPr>
              <a:spLocks noChangeShapeType="1"/>
            </p:cNvSpPr>
            <p:nvPr/>
          </p:nvSpPr>
          <p:spPr bwMode="auto">
            <a:xfrm flipV="1">
              <a:off x="1325" y="625"/>
              <a:ext cx="0" cy="142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2" name="Line 10"/>
            <p:cNvSpPr>
              <a:spLocks noChangeShapeType="1"/>
            </p:cNvSpPr>
            <p:nvPr/>
          </p:nvSpPr>
          <p:spPr bwMode="auto">
            <a:xfrm flipV="1">
              <a:off x="1832" y="682"/>
              <a:ext cx="0" cy="1369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3" name="Line 11"/>
            <p:cNvSpPr>
              <a:spLocks noChangeShapeType="1"/>
            </p:cNvSpPr>
            <p:nvPr/>
          </p:nvSpPr>
          <p:spPr bwMode="auto">
            <a:xfrm flipV="1">
              <a:off x="2867" y="1747"/>
              <a:ext cx="0" cy="304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4" name="Line 12"/>
            <p:cNvSpPr>
              <a:spLocks noChangeShapeType="1"/>
            </p:cNvSpPr>
            <p:nvPr/>
          </p:nvSpPr>
          <p:spPr bwMode="auto">
            <a:xfrm>
              <a:off x="1832" y="199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5" name="Line 13"/>
            <p:cNvSpPr>
              <a:spLocks noChangeShapeType="1"/>
            </p:cNvSpPr>
            <p:nvPr/>
          </p:nvSpPr>
          <p:spPr bwMode="auto">
            <a:xfrm>
              <a:off x="2867" y="199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66" name="Text Box 14"/>
            <p:cNvSpPr txBox="1">
              <a:spLocks noChangeArrowheads="1"/>
            </p:cNvSpPr>
            <p:nvPr/>
          </p:nvSpPr>
          <p:spPr bwMode="auto">
            <a:xfrm>
              <a:off x="3358" y="2013"/>
              <a:ext cx="316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/>
                <a:t>T</a:t>
              </a:r>
            </a:p>
          </p:txBody>
        </p:sp>
        <p:sp>
          <p:nvSpPr>
            <p:cNvPr id="5167" name="Text Box 15"/>
            <p:cNvSpPr txBox="1">
              <a:spLocks noChangeArrowheads="1"/>
            </p:cNvSpPr>
            <p:nvPr/>
          </p:nvSpPr>
          <p:spPr bwMode="auto">
            <a:xfrm>
              <a:off x="2776" y="2079"/>
              <a:ext cx="382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/>
                <a:t>T</a:t>
              </a:r>
              <a:r>
                <a:rPr lang="fr-FR" sz="1600" baseline="-25000"/>
                <a:t>m</a:t>
              </a:r>
            </a:p>
          </p:txBody>
        </p:sp>
        <p:sp>
          <p:nvSpPr>
            <p:cNvPr id="5168" name="Text Box 16"/>
            <p:cNvSpPr txBox="1">
              <a:spLocks noChangeArrowheads="1"/>
            </p:cNvSpPr>
            <p:nvPr/>
          </p:nvSpPr>
          <p:spPr bwMode="auto">
            <a:xfrm>
              <a:off x="1733" y="2080"/>
              <a:ext cx="381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600"/>
                <a:t>T</a:t>
              </a:r>
              <a:r>
                <a:rPr lang="fr-FR" sz="1600" baseline="-25000"/>
                <a:t>g</a:t>
              </a:r>
            </a:p>
          </p:txBody>
        </p:sp>
        <p:sp>
          <p:nvSpPr>
            <p:cNvPr id="5169" name="Text Box 17"/>
            <p:cNvSpPr txBox="1">
              <a:spLocks noChangeArrowheads="1"/>
            </p:cNvSpPr>
            <p:nvPr/>
          </p:nvSpPr>
          <p:spPr bwMode="auto">
            <a:xfrm>
              <a:off x="3088" y="567"/>
              <a:ext cx="76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dirty="0" err="1"/>
                <a:t>Liquid</a:t>
              </a:r>
              <a:endParaRPr lang="fr-FR" dirty="0"/>
            </a:p>
          </p:txBody>
        </p:sp>
        <p:sp>
          <p:nvSpPr>
            <p:cNvPr id="5170" name="Text Box 18"/>
            <p:cNvSpPr txBox="1">
              <a:spLocks noChangeArrowheads="1"/>
            </p:cNvSpPr>
            <p:nvPr/>
          </p:nvSpPr>
          <p:spPr bwMode="auto">
            <a:xfrm>
              <a:off x="1888" y="567"/>
              <a:ext cx="979" cy="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Supercooled</a:t>
              </a:r>
              <a:endParaRPr lang="fr-FR" dirty="0">
                <a:solidFill>
                  <a:srgbClr val="FF0000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liquid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5171" name="Text Box 19"/>
            <p:cNvSpPr txBox="1">
              <a:spLocks noChangeArrowheads="1"/>
            </p:cNvSpPr>
            <p:nvPr/>
          </p:nvSpPr>
          <p:spPr bwMode="auto">
            <a:xfrm>
              <a:off x="1370" y="555"/>
              <a:ext cx="762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>
                  <a:solidFill>
                    <a:srgbClr val="FF0000"/>
                  </a:solidFill>
                </a:rPr>
                <a:t>Glass</a:t>
              </a:r>
            </a:p>
          </p:txBody>
        </p:sp>
        <p:sp>
          <p:nvSpPr>
            <p:cNvPr id="5172" name="Line 20"/>
            <p:cNvSpPr>
              <a:spLocks noChangeShapeType="1"/>
            </p:cNvSpPr>
            <p:nvPr/>
          </p:nvSpPr>
          <p:spPr bwMode="auto">
            <a:xfrm flipV="1">
              <a:off x="1688" y="1248"/>
              <a:ext cx="128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3" name="Text Box 21"/>
            <p:cNvSpPr txBox="1">
              <a:spLocks noChangeArrowheads="1"/>
            </p:cNvSpPr>
            <p:nvPr/>
          </p:nvSpPr>
          <p:spPr bwMode="auto">
            <a:xfrm>
              <a:off x="1298" y="1292"/>
              <a:ext cx="590" cy="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00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t</a:t>
              </a:r>
              <a:r>
                <a:rPr lang="fr-FR" sz="2000" baseline="-25000">
                  <a:solidFill>
                    <a:srgbClr val="FF0000"/>
                  </a:solidFill>
                  <a:latin typeface="Symbol" pitchFamily="18" charset="2"/>
                  <a:cs typeface="Arial" charset="0"/>
                </a:rPr>
                <a:t>a</a:t>
              </a:r>
              <a:r>
                <a:rPr lang="fr-FR" sz="1400">
                  <a:solidFill>
                    <a:srgbClr val="FF0000"/>
                  </a:solidFill>
                  <a:cs typeface="Arial" charset="0"/>
                </a:rPr>
                <a:t>=100s</a:t>
              </a:r>
            </a:p>
          </p:txBody>
        </p:sp>
        <p:sp>
          <p:nvSpPr>
            <p:cNvPr id="5174" name="Line 22"/>
            <p:cNvSpPr>
              <a:spLocks noChangeShapeType="1"/>
            </p:cNvSpPr>
            <p:nvPr/>
          </p:nvSpPr>
          <p:spPr bwMode="auto">
            <a:xfrm flipH="1" flipV="1">
              <a:off x="2912" y="1792"/>
              <a:ext cx="146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5" name="Text Box 23"/>
            <p:cNvSpPr txBox="1">
              <a:spLocks noChangeArrowheads="1"/>
            </p:cNvSpPr>
            <p:nvPr/>
          </p:nvSpPr>
          <p:spPr bwMode="auto">
            <a:xfrm>
              <a:off x="2686" y="938"/>
              <a:ext cx="49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200"/>
                <a:t>(Crystal)</a:t>
              </a:r>
            </a:p>
          </p:txBody>
        </p:sp>
        <p:sp>
          <p:nvSpPr>
            <p:cNvPr id="5176" name="Freeform 24"/>
            <p:cNvSpPr>
              <a:spLocks/>
            </p:cNvSpPr>
            <p:nvPr/>
          </p:nvSpPr>
          <p:spPr bwMode="auto">
            <a:xfrm>
              <a:off x="1552" y="794"/>
              <a:ext cx="1788" cy="1002"/>
            </a:xfrm>
            <a:custGeom>
              <a:avLst/>
              <a:gdLst>
                <a:gd name="T0" fmla="*/ 1788 w 1788"/>
                <a:gd name="T1" fmla="*/ 999 h 1002"/>
                <a:gd name="T2" fmla="*/ 1770 w 1788"/>
                <a:gd name="T3" fmla="*/ 999 h 1002"/>
                <a:gd name="T4" fmla="*/ 1722 w 1788"/>
                <a:gd name="T5" fmla="*/ 1002 h 1002"/>
                <a:gd name="T6" fmla="*/ 1671 w 1788"/>
                <a:gd name="T7" fmla="*/ 996 h 1002"/>
                <a:gd name="T8" fmla="*/ 1647 w 1788"/>
                <a:gd name="T9" fmla="*/ 996 h 1002"/>
                <a:gd name="T10" fmla="*/ 1620 w 1788"/>
                <a:gd name="T11" fmla="*/ 993 h 1002"/>
                <a:gd name="T12" fmla="*/ 1581 w 1788"/>
                <a:gd name="T13" fmla="*/ 990 h 1002"/>
                <a:gd name="T14" fmla="*/ 1542 w 1788"/>
                <a:gd name="T15" fmla="*/ 990 h 1002"/>
                <a:gd name="T16" fmla="*/ 1518 w 1788"/>
                <a:gd name="T17" fmla="*/ 984 h 1002"/>
                <a:gd name="T18" fmla="*/ 1464 w 1788"/>
                <a:gd name="T19" fmla="*/ 978 h 1002"/>
                <a:gd name="T20" fmla="*/ 1407 w 1788"/>
                <a:gd name="T21" fmla="*/ 972 h 1002"/>
                <a:gd name="T22" fmla="*/ 1287 w 1788"/>
                <a:gd name="T23" fmla="*/ 954 h 1002"/>
                <a:gd name="T24" fmla="*/ 1164 w 1788"/>
                <a:gd name="T25" fmla="*/ 933 h 1002"/>
                <a:gd name="T26" fmla="*/ 1014 w 1788"/>
                <a:gd name="T27" fmla="*/ 903 h 1002"/>
                <a:gd name="T28" fmla="*/ 894 w 1788"/>
                <a:gd name="T29" fmla="*/ 873 h 1002"/>
                <a:gd name="T30" fmla="*/ 786 w 1788"/>
                <a:gd name="T31" fmla="*/ 840 h 1002"/>
                <a:gd name="T32" fmla="*/ 690 w 1788"/>
                <a:gd name="T33" fmla="*/ 807 h 1002"/>
                <a:gd name="T34" fmla="*/ 639 w 1788"/>
                <a:gd name="T35" fmla="*/ 780 h 1002"/>
                <a:gd name="T36" fmla="*/ 540 w 1788"/>
                <a:gd name="T37" fmla="*/ 723 h 1002"/>
                <a:gd name="T38" fmla="*/ 468 w 1788"/>
                <a:gd name="T39" fmla="*/ 672 h 1002"/>
                <a:gd name="T40" fmla="*/ 414 w 1788"/>
                <a:gd name="T41" fmla="*/ 624 h 1002"/>
                <a:gd name="T42" fmla="*/ 369 w 1788"/>
                <a:gd name="T43" fmla="*/ 576 h 1002"/>
                <a:gd name="T44" fmla="*/ 348 w 1788"/>
                <a:gd name="T45" fmla="*/ 549 h 1002"/>
                <a:gd name="T46" fmla="*/ 324 w 1788"/>
                <a:gd name="T47" fmla="*/ 519 h 1002"/>
                <a:gd name="T48" fmla="*/ 276 w 1788"/>
                <a:gd name="T49" fmla="*/ 456 h 1002"/>
                <a:gd name="T50" fmla="*/ 246 w 1788"/>
                <a:gd name="T51" fmla="*/ 411 h 1002"/>
                <a:gd name="T52" fmla="*/ 192 w 1788"/>
                <a:gd name="T53" fmla="*/ 336 h 1002"/>
                <a:gd name="T54" fmla="*/ 156 w 1788"/>
                <a:gd name="T55" fmla="*/ 285 h 1002"/>
                <a:gd name="T56" fmla="*/ 120 w 1788"/>
                <a:gd name="T57" fmla="*/ 225 h 1002"/>
                <a:gd name="T58" fmla="*/ 87 w 1788"/>
                <a:gd name="T59" fmla="*/ 177 h 1002"/>
                <a:gd name="T60" fmla="*/ 57 w 1788"/>
                <a:gd name="T61" fmla="*/ 129 h 1002"/>
                <a:gd name="T62" fmla="*/ 36 w 1788"/>
                <a:gd name="T63" fmla="*/ 93 h 1002"/>
                <a:gd name="T64" fmla="*/ 12 w 1788"/>
                <a:gd name="T65" fmla="*/ 45 h 1002"/>
                <a:gd name="T66" fmla="*/ 0 w 1788"/>
                <a:gd name="T67" fmla="*/ 0 h 10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788" h="1002">
                  <a:moveTo>
                    <a:pt x="1788" y="999"/>
                  </a:moveTo>
                  <a:cubicBezTo>
                    <a:pt x="1785" y="998"/>
                    <a:pt x="1781" y="998"/>
                    <a:pt x="1770" y="999"/>
                  </a:cubicBezTo>
                  <a:cubicBezTo>
                    <a:pt x="1759" y="1000"/>
                    <a:pt x="1738" y="1002"/>
                    <a:pt x="1722" y="1002"/>
                  </a:cubicBezTo>
                  <a:cubicBezTo>
                    <a:pt x="1706" y="1002"/>
                    <a:pt x="1683" y="997"/>
                    <a:pt x="1671" y="996"/>
                  </a:cubicBezTo>
                  <a:cubicBezTo>
                    <a:pt x="1659" y="995"/>
                    <a:pt x="1655" y="996"/>
                    <a:pt x="1647" y="996"/>
                  </a:cubicBezTo>
                  <a:cubicBezTo>
                    <a:pt x="1639" y="996"/>
                    <a:pt x="1631" y="994"/>
                    <a:pt x="1620" y="993"/>
                  </a:cubicBezTo>
                  <a:cubicBezTo>
                    <a:pt x="1609" y="992"/>
                    <a:pt x="1594" y="990"/>
                    <a:pt x="1581" y="990"/>
                  </a:cubicBezTo>
                  <a:cubicBezTo>
                    <a:pt x="1568" y="990"/>
                    <a:pt x="1552" y="991"/>
                    <a:pt x="1542" y="990"/>
                  </a:cubicBezTo>
                  <a:cubicBezTo>
                    <a:pt x="1532" y="989"/>
                    <a:pt x="1531" y="986"/>
                    <a:pt x="1518" y="984"/>
                  </a:cubicBezTo>
                  <a:cubicBezTo>
                    <a:pt x="1505" y="982"/>
                    <a:pt x="1482" y="980"/>
                    <a:pt x="1464" y="978"/>
                  </a:cubicBezTo>
                  <a:cubicBezTo>
                    <a:pt x="1446" y="976"/>
                    <a:pt x="1436" y="976"/>
                    <a:pt x="1407" y="972"/>
                  </a:cubicBezTo>
                  <a:cubicBezTo>
                    <a:pt x="1378" y="968"/>
                    <a:pt x="1327" y="960"/>
                    <a:pt x="1287" y="954"/>
                  </a:cubicBezTo>
                  <a:cubicBezTo>
                    <a:pt x="1247" y="948"/>
                    <a:pt x="1209" y="941"/>
                    <a:pt x="1164" y="933"/>
                  </a:cubicBezTo>
                  <a:cubicBezTo>
                    <a:pt x="1119" y="925"/>
                    <a:pt x="1059" y="913"/>
                    <a:pt x="1014" y="903"/>
                  </a:cubicBezTo>
                  <a:cubicBezTo>
                    <a:pt x="969" y="893"/>
                    <a:pt x="932" y="883"/>
                    <a:pt x="894" y="873"/>
                  </a:cubicBezTo>
                  <a:cubicBezTo>
                    <a:pt x="856" y="863"/>
                    <a:pt x="820" y="851"/>
                    <a:pt x="786" y="840"/>
                  </a:cubicBezTo>
                  <a:cubicBezTo>
                    <a:pt x="752" y="829"/>
                    <a:pt x="714" y="817"/>
                    <a:pt x="690" y="807"/>
                  </a:cubicBezTo>
                  <a:cubicBezTo>
                    <a:pt x="666" y="797"/>
                    <a:pt x="664" y="794"/>
                    <a:pt x="639" y="780"/>
                  </a:cubicBezTo>
                  <a:cubicBezTo>
                    <a:pt x="614" y="766"/>
                    <a:pt x="568" y="741"/>
                    <a:pt x="540" y="723"/>
                  </a:cubicBezTo>
                  <a:cubicBezTo>
                    <a:pt x="512" y="705"/>
                    <a:pt x="489" y="688"/>
                    <a:pt x="468" y="672"/>
                  </a:cubicBezTo>
                  <a:cubicBezTo>
                    <a:pt x="447" y="656"/>
                    <a:pt x="431" y="640"/>
                    <a:pt x="414" y="624"/>
                  </a:cubicBezTo>
                  <a:cubicBezTo>
                    <a:pt x="397" y="608"/>
                    <a:pt x="380" y="588"/>
                    <a:pt x="369" y="576"/>
                  </a:cubicBezTo>
                  <a:cubicBezTo>
                    <a:pt x="358" y="564"/>
                    <a:pt x="356" y="558"/>
                    <a:pt x="348" y="549"/>
                  </a:cubicBezTo>
                  <a:cubicBezTo>
                    <a:pt x="340" y="540"/>
                    <a:pt x="336" y="534"/>
                    <a:pt x="324" y="519"/>
                  </a:cubicBezTo>
                  <a:cubicBezTo>
                    <a:pt x="312" y="504"/>
                    <a:pt x="289" y="474"/>
                    <a:pt x="276" y="456"/>
                  </a:cubicBezTo>
                  <a:cubicBezTo>
                    <a:pt x="263" y="438"/>
                    <a:pt x="260" y="431"/>
                    <a:pt x="246" y="411"/>
                  </a:cubicBezTo>
                  <a:cubicBezTo>
                    <a:pt x="232" y="391"/>
                    <a:pt x="207" y="357"/>
                    <a:pt x="192" y="336"/>
                  </a:cubicBezTo>
                  <a:cubicBezTo>
                    <a:pt x="177" y="315"/>
                    <a:pt x="168" y="303"/>
                    <a:pt x="156" y="285"/>
                  </a:cubicBezTo>
                  <a:cubicBezTo>
                    <a:pt x="144" y="267"/>
                    <a:pt x="132" y="243"/>
                    <a:pt x="120" y="225"/>
                  </a:cubicBezTo>
                  <a:cubicBezTo>
                    <a:pt x="108" y="207"/>
                    <a:pt x="97" y="193"/>
                    <a:pt x="87" y="177"/>
                  </a:cubicBezTo>
                  <a:cubicBezTo>
                    <a:pt x="77" y="161"/>
                    <a:pt x="65" y="143"/>
                    <a:pt x="57" y="129"/>
                  </a:cubicBezTo>
                  <a:cubicBezTo>
                    <a:pt x="49" y="115"/>
                    <a:pt x="44" y="107"/>
                    <a:pt x="36" y="93"/>
                  </a:cubicBezTo>
                  <a:cubicBezTo>
                    <a:pt x="28" y="79"/>
                    <a:pt x="18" y="60"/>
                    <a:pt x="12" y="45"/>
                  </a:cubicBezTo>
                  <a:cubicBezTo>
                    <a:pt x="6" y="30"/>
                    <a:pt x="2" y="9"/>
                    <a:pt x="0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177" name="AutoShape 25"/>
            <p:cNvSpPr>
              <a:spLocks noChangeArrowheads="1"/>
            </p:cNvSpPr>
            <p:nvPr/>
          </p:nvSpPr>
          <p:spPr bwMode="auto">
            <a:xfrm>
              <a:off x="2843" y="1112"/>
              <a:ext cx="45" cy="635"/>
            </a:xfrm>
            <a:prstGeom prst="upArrow">
              <a:avLst>
                <a:gd name="adj1" fmla="val 50000"/>
                <a:gd name="adj2" fmla="val 352778"/>
              </a:avLst>
            </a:prstGeom>
            <a:solidFill>
              <a:schemeClr val="tx2"/>
            </a:solidFill>
            <a:ln w="158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" name="Flèche vers le bas 8"/>
          <p:cNvSpPr/>
          <p:nvPr/>
        </p:nvSpPr>
        <p:spPr>
          <a:xfrm>
            <a:off x="4234913" y="2830493"/>
            <a:ext cx="203548" cy="3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Flèche vers le bas 73"/>
          <p:cNvSpPr/>
          <p:nvPr/>
        </p:nvSpPr>
        <p:spPr>
          <a:xfrm>
            <a:off x="4273647" y="6252719"/>
            <a:ext cx="203548" cy="350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4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83" grpId="0" animBg="1"/>
      <p:bldP spid="5130" grpId="0" animBg="1"/>
      <p:bldP spid="9" grpId="0" animBg="1"/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50825" y="1"/>
            <a:ext cx="8497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/>
              <a:t>Dynamical</a:t>
            </a:r>
            <a:r>
              <a:rPr lang="fr-FR" dirty="0"/>
              <a:t> </a:t>
            </a:r>
            <a:r>
              <a:rPr lang="fr-FR" dirty="0" err="1"/>
              <a:t>Heterogeneities</a:t>
            </a:r>
            <a:r>
              <a:rPr lang="fr-FR" dirty="0"/>
              <a:t> in </a:t>
            </a:r>
            <a:r>
              <a:rPr lang="fr-FR" dirty="0" err="1"/>
              <a:t>supercooled</a:t>
            </a:r>
            <a:r>
              <a:rPr lang="fr-FR" dirty="0"/>
              <a:t> </a:t>
            </a:r>
            <a:r>
              <a:rPr lang="fr-FR" dirty="0" err="1"/>
              <a:t>liquids</a:t>
            </a:r>
            <a:endParaRPr lang="fr-FR" dirty="0"/>
          </a:p>
        </p:txBody>
      </p:sp>
      <p:sp>
        <p:nvSpPr>
          <p:cNvPr id="6148" name="Text Box 28"/>
          <p:cNvSpPr txBox="1">
            <a:spLocks noChangeArrowheads="1"/>
          </p:cNvSpPr>
          <p:nvPr/>
        </p:nvSpPr>
        <p:spPr bwMode="auto">
          <a:xfrm>
            <a:off x="250829" y="614363"/>
            <a:ext cx="87852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/>
              <a:t> 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 i="1" baseline="-25000">
                <a:solidFill>
                  <a:srgbClr val="FF0000"/>
                </a:solidFill>
              </a:rPr>
              <a:t>corr</a:t>
            </a:r>
            <a:r>
              <a:rPr lang="en-US">
                <a:solidFill>
                  <a:srgbClr val="FF0000"/>
                </a:solidFill>
              </a:rPr>
              <a:t> = average number of dynamically correlated molecules :</a:t>
            </a:r>
          </a:p>
        </p:txBody>
      </p:sp>
      <p:grpSp>
        <p:nvGrpSpPr>
          <p:cNvPr id="70716" name="Group 60"/>
          <p:cNvGrpSpPr>
            <a:grpSpLocks/>
          </p:cNvGrpSpPr>
          <p:nvPr/>
        </p:nvGrpSpPr>
        <p:grpSpPr bwMode="auto">
          <a:xfrm>
            <a:off x="250829" y="1525589"/>
            <a:ext cx="3816351" cy="3990975"/>
            <a:chOff x="158" y="961"/>
            <a:chExt cx="2404" cy="2514"/>
          </a:xfrm>
        </p:grpSpPr>
        <p:pic>
          <p:nvPicPr>
            <p:cNvPr id="6165" name="Picture 2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823"/>
              <a:ext cx="1678" cy="16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6" name="Rectangle 34"/>
            <p:cNvSpPr>
              <a:spLocks noChangeArrowheads="1"/>
            </p:cNvSpPr>
            <p:nvPr/>
          </p:nvSpPr>
          <p:spPr bwMode="auto">
            <a:xfrm>
              <a:off x="1882" y="2205"/>
              <a:ext cx="63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fr-FR" sz="1200"/>
                <a:t>Hurley, Harowell, PRE, 52, 1694, (1995)</a:t>
              </a:r>
              <a:endParaRPr lang="en-US" sz="1200"/>
            </a:p>
          </p:txBody>
        </p:sp>
        <p:sp>
          <p:nvSpPr>
            <p:cNvPr id="6167" name="Text Box 35"/>
            <p:cNvSpPr txBox="1">
              <a:spLocks noChangeArrowheads="1"/>
            </p:cNvSpPr>
            <p:nvPr/>
          </p:nvSpPr>
          <p:spPr bwMode="auto">
            <a:xfrm>
              <a:off x="158" y="961"/>
              <a:ext cx="2404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/>
                <a:t>… directly observed in granular matter or in numerical simulations.</a:t>
              </a:r>
            </a:p>
            <a:p>
              <a:pPr eaLnBrk="1" hangingPunct="1"/>
              <a:endParaRPr lang="en-US" sz="1600"/>
            </a:p>
            <a:p>
              <a:pPr eaLnBrk="1" hangingPunct="1"/>
              <a:r>
                <a:rPr lang="en-US" sz="1600" u="sng"/>
                <a:t>Example :</a:t>
              </a:r>
              <a:r>
                <a:rPr lang="en-US" sz="1600"/>
                <a:t> numerical simulations on soft spheres :</a:t>
              </a:r>
            </a:p>
          </p:txBody>
        </p:sp>
      </p:grpSp>
      <p:graphicFrame>
        <p:nvGraphicFramePr>
          <p:cNvPr id="6150" name="Object 40"/>
          <p:cNvGraphicFramePr>
            <a:graphicFrameLocks noChangeAspect="1"/>
          </p:cNvGraphicFramePr>
          <p:nvPr/>
        </p:nvGraphicFramePr>
        <p:xfrm>
          <a:off x="6659568" y="620716"/>
          <a:ext cx="103822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" name="Equation" r:id="rId5" imgW="609600" imgH="209702" progId="Equation.DSMT4">
                  <p:embed/>
                </p:oleObj>
              </mc:Choice>
              <mc:Fallback>
                <p:oleObj name="Equation" r:id="rId5" imgW="609600" imgH="20970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8" y="620716"/>
                        <a:ext cx="103822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e 2"/>
          <p:cNvGrpSpPr>
            <a:grpSpLocks/>
          </p:cNvGrpSpPr>
          <p:nvPr/>
        </p:nvGrpSpPr>
        <p:grpSpPr bwMode="auto">
          <a:xfrm>
            <a:off x="4522791" y="1536703"/>
            <a:ext cx="4600506" cy="3311525"/>
            <a:chOff x="4522788" y="1536700"/>
            <a:chExt cx="4600507" cy="3311525"/>
          </a:xfrm>
        </p:grpSpPr>
        <p:sp>
          <p:nvSpPr>
            <p:cNvPr id="6155" name="Text Box 36"/>
            <p:cNvSpPr txBox="1">
              <a:spLocks noChangeArrowheads="1"/>
            </p:cNvSpPr>
            <p:nvPr/>
          </p:nvSpPr>
          <p:spPr bwMode="auto">
            <a:xfrm>
              <a:off x="4810919" y="1536700"/>
              <a:ext cx="4153696" cy="1938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600" dirty="0"/>
                <a:t>…Experimentally, the heterogeneous nature of the dynamics has been established through various </a:t>
              </a:r>
              <a:r>
                <a:rPr lang="en-US" sz="1600" dirty="0" smtClean="0"/>
                <a:t>breakthroughs: </a:t>
              </a:r>
              <a:endParaRPr lang="en-US" sz="1600" dirty="0"/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NMR experiments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endParaRPr lang="en-US" sz="1600" dirty="0"/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sz="1600" dirty="0"/>
                <a:t> Local measurements</a:t>
              </a:r>
            </a:p>
          </p:txBody>
        </p:sp>
        <p:sp>
          <p:nvSpPr>
            <p:cNvPr id="6156" name="Text Box 4"/>
            <p:cNvSpPr txBox="1">
              <a:spLocks noChangeArrowheads="1"/>
            </p:cNvSpPr>
            <p:nvPr/>
          </p:nvSpPr>
          <p:spPr bwMode="auto">
            <a:xfrm>
              <a:off x="6877051" y="2433315"/>
              <a:ext cx="216058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Tracht </a:t>
              </a:r>
              <a:r>
                <a:rPr lang="en-US" sz="1200" i="1">
                  <a:latin typeface="Times New Roman" pitchFamily="18" charset="0"/>
                  <a:cs typeface="Times New Roman" pitchFamily="18" charset="0"/>
                </a:rPr>
                <a:t>et al.</a:t>
              </a: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 PRL81, 2727 (98), </a:t>
              </a:r>
            </a:p>
            <a:p>
              <a:pPr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  <a:cs typeface="Times New Roman" pitchFamily="18" charset="0"/>
                </a:rPr>
                <a:t>J. Magn. Res. 140 460 (99),… </a:t>
              </a:r>
            </a:p>
          </p:txBody>
        </p:sp>
        <p:sp>
          <p:nvSpPr>
            <p:cNvPr id="6157" name="Rectangle 45"/>
            <p:cNvSpPr>
              <a:spLocks noChangeArrowheads="1"/>
            </p:cNvSpPr>
            <p:nvPr/>
          </p:nvSpPr>
          <p:spPr bwMode="auto">
            <a:xfrm>
              <a:off x="7072245" y="3137812"/>
              <a:ext cx="205105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buFont typeface="Wingdings" pitchFamily="2" charset="2"/>
                <a:buNone/>
              </a:pPr>
              <a:r>
                <a:rPr lang="en-US" sz="1200">
                  <a:latin typeface="Times New Roman" pitchFamily="18" charset="0"/>
                </a:rPr>
                <a:t>E. Vidal Russell and N.E. Israeloff </a:t>
              </a:r>
              <a:r>
                <a:rPr lang="fr-FR" sz="1200">
                  <a:latin typeface="Times New Roman" pitchFamily="18" charset="0"/>
                </a:rPr>
                <a:t>, </a:t>
              </a:r>
              <a:r>
                <a:rPr lang="en-US" sz="1200">
                  <a:latin typeface="Times New Roman" pitchFamily="18" charset="0"/>
                </a:rPr>
                <a:t>Nature 408, 695 (2000).</a:t>
              </a:r>
            </a:p>
          </p:txBody>
        </p:sp>
        <p:grpSp>
          <p:nvGrpSpPr>
            <p:cNvPr id="6158" name="Group 46"/>
            <p:cNvGrpSpPr>
              <a:grpSpLocks/>
            </p:cNvGrpSpPr>
            <p:nvPr/>
          </p:nvGrpSpPr>
          <p:grpSpPr bwMode="auto">
            <a:xfrm>
              <a:off x="4522788" y="3675062"/>
              <a:ext cx="2713038" cy="1173163"/>
              <a:chOff x="1661" y="2154"/>
              <a:chExt cx="1709" cy="739"/>
            </a:xfrm>
          </p:grpSpPr>
          <p:pic>
            <p:nvPicPr>
              <p:cNvPr id="6161" name="Picture 4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2" y="2154"/>
                <a:ext cx="1618" cy="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162" name="Rectangle 48"/>
              <p:cNvSpPr>
                <a:spLocks noChangeArrowheads="1"/>
              </p:cNvSpPr>
              <p:nvPr/>
            </p:nvSpPr>
            <p:spPr bwMode="auto">
              <a:xfrm>
                <a:off x="1661" y="2426"/>
                <a:ext cx="227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6163" name="Rectangle 49"/>
              <p:cNvSpPr>
                <a:spLocks noChangeArrowheads="1"/>
              </p:cNvSpPr>
              <p:nvPr/>
            </p:nvSpPr>
            <p:spPr bwMode="auto">
              <a:xfrm>
                <a:off x="1752" y="2426"/>
                <a:ext cx="181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6159" name="AutoShape 50"/>
            <p:cNvSpPr>
              <a:spLocks noChangeArrowheads="1"/>
            </p:cNvSpPr>
            <p:nvPr/>
          </p:nvSpPr>
          <p:spPr bwMode="auto">
            <a:xfrm>
              <a:off x="7223999" y="4002882"/>
              <a:ext cx="576263" cy="288925"/>
            </a:xfrm>
            <a:prstGeom prst="notchedRightArrow">
              <a:avLst>
                <a:gd name="adj1" fmla="val 50000"/>
                <a:gd name="adj2" fmla="val 4986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0" name="Text Box 51"/>
            <p:cNvSpPr txBox="1">
              <a:spLocks noChangeArrowheads="1"/>
            </p:cNvSpPr>
            <p:nvPr/>
          </p:nvSpPr>
          <p:spPr bwMode="auto">
            <a:xfrm>
              <a:off x="7668342" y="3717032"/>
              <a:ext cx="125888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buFont typeface="Wingdings" pitchFamily="2" charset="2"/>
                <a:buNone/>
              </a:pPr>
              <a:r>
                <a:rPr lang="fr-FR" i="1" dirty="0"/>
                <a:t>« clusters » of 30-90 </a:t>
              </a:r>
              <a:r>
                <a:rPr lang="fr-FR" i="1" dirty="0" err="1"/>
                <a:t>monomers</a:t>
              </a:r>
              <a:endParaRPr lang="fr-FR" dirty="0"/>
            </a:p>
          </p:txBody>
        </p:sp>
      </p:grpSp>
      <p:sp>
        <p:nvSpPr>
          <p:cNvPr id="70712" name="Text Box 56"/>
          <p:cNvSpPr txBox="1">
            <a:spLocks noChangeArrowheads="1"/>
          </p:cNvSpPr>
          <p:nvPr/>
        </p:nvSpPr>
        <p:spPr bwMode="auto">
          <a:xfrm>
            <a:off x="0" y="6165853"/>
            <a:ext cx="9144000" cy="43088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200" dirty="0" err="1">
                <a:solidFill>
                  <a:srgbClr val="FF0000"/>
                </a:solidFill>
              </a:rPr>
              <a:t>When</a:t>
            </a:r>
            <a:r>
              <a:rPr lang="fr-FR" sz="2200" dirty="0">
                <a:solidFill>
                  <a:srgbClr val="FF0000"/>
                </a:solidFill>
              </a:rPr>
              <a:t> T</a:t>
            </a:r>
            <a:r>
              <a:rPr lang="fr-FR" sz="2200" dirty="0">
                <a:solidFill>
                  <a:srgbClr val="FF0000"/>
                </a:solidFill>
                <a:sym typeface="Symbol" pitchFamily="18" charset="2"/>
              </a:rPr>
              <a:t>:</a:t>
            </a:r>
            <a:r>
              <a:rPr lang="fr-FR" sz="2200" dirty="0">
                <a:solidFill>
                  <a:srgbClr val="FF0000"/>
                </a:solidFill>
              </a:rPr>
              <a:t>  </a:t>
            </a:r>
            <a:r>
              <a:rPr lang="fr-FR" sz="2200" i="1" dirty="0" err="1">
                <a:solidFill>
                  <a:srgbClr val="FF0000"/>
                </a:solidFill>
              </a:rPr>
              <a:t>N</a:t>
            </a:r>
            <a:r>
              <a:rPr lang="fr-FR" sz="2200" i="1" baseline="-25000" dirty="0" err="1">
                <a:solidFill>
                  <a:srgbClr val="FF0000"/>
                </a:solidFill>
              </a:rPr>
              <a:t>corr</a:t>
            </a:r>
            <a:r>
              <a:rPr lang="fr-FR" sz="2200" i="1" dirty="0">
                <a:solidFill>
                  <a:srgbClr val="FF0000"/>
                </a:solidFill>
              </a:rPr>
              <a:t> </a:t>
            </a:r>
            <a:r>
              <a:rPr lang="fr-FR" sz="2200" b="1" i="1" dirty="0" err="1">
                <a:solidFill>
                  <a:srgbClr val="FF0000"/>
                </a:solidFill>
              </a:rPr>
              <a:t>would</a:t>
            </a:r>
            <a:r>
              <a:rPr lang="fr-FR" sz="2200" b="1" i="1" dirty="0">
                <a:solidFill>
                  <a:srgbClr val="FF0000"/>
                </a:solidFill>
              </a:rPr>
              <a:t> </a:t>
            </a:r>
            <a:r>
              <a:rPr lang="fr-FR" sz="2200" dirty="0">
                <a:solidFill>
                  <a:srgbClr val="FF0000"/>
                </a:solidFill>
                <a:sym typeface="Symbol" pitchFamily="18" charset="2"/>
              </a:rPr>
              <a:t>, </a:t>
            </a:r>
            <a:r>
              <a:rPr lang="fr-FR" sz="2200" dirty="0" err="1">
                <a:solidFill>
                  <a:srgbClr val="FF0000"/>
                </a:solidFill>
                <a:sym typeface="Symbol" pitchFamily="18" charset="2"/>
              </a:rPr>
              <a:t>which</a:t>
            </a:r>
            <a:r>
              <a:rPr lang="fr-FR" sz="2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200" b="1" i="1" dirty="0" err="1">
                <a:solidFill>
                  <a:srgbClr val="FF0000"/>
                </a:solidFill>
              </a:rPr>
              <a:t>would</a:t>
            </a:r>
            <a:r>
              <a:rPr lang="fr-FR" sz="2200" i="1" dirty="0">
                <a:solidFill>
                  <a:srgbClr val="FF0000"/>
                </a:solidFill>
              </a:rPr>
              <a:t> </a:t>
            </a:r>
            <a:r>
              <a:rPr lang="fr-FR" sz="2200" dirty="0" err="1">
                <a:solidFill>
                  <a:srgbClr val="FF0000"/>
                </a:solidFill>
              </a:rPr>
              <a:t>explain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dirty="0" err="1" smtClean="0">
                <a:solidFill>
                  <a:srgbClr val="FF0000"/>
                </a:solidFill>
              </a:rPr>
              <a:t>why</a:t>
            </a:r>
            <a:r>
              <a:rPr lang="fr-FR" sz="2200" dirty="0">
                <a:solidFill>
                  <a:srgbClr val="FF0000"/>
                </a:solidFill>
              </a:rPr>
              <a:t> </a:t>
            </a:r>
            <a:r>
              <a:rPr lang="fr-FR" sz="2200" i="1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t</a:t>
            </a:r>
            <a:r>
              <a:rPr lang="fr-FR" sz="2200" i="1" baseline="-25000" dirty="0" smtClean="0">
                <a:solidFill>
                  <a:srgbClr val="FF0000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fr-FR" sz="2200" i="1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200" dirty="0" err="1">
                <a:solidFill>
                  <a:srgbClr val="FF0000"/>
                </a:solidFill>
                <a:sym typeface="Symbol" pitchFamily="18" charset="2"/>
              </a:rPr>
              <a:t>increases</a:t>
            </a:r>
            <a:r>
              <a:rPr lang="fr-FR" sz="2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200" dirty="0" err="1">
                <a:solidFill>
                  <a:srgbClr val="FF0000"/>
                </a:solidFill>
                <a:sym typeface="Symbol" pitchFamily="18" charset="2"/>
              </a:rPr>
              <a:t>so</a:t>
            </a:r>
            <a:r>
              <a:rPr lang="fr-FR" sz="2200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fr-FR" sz="2200" dirty="0" err="1">
                <a:solidFill>
                  <a:srgbClr val="FF0000"/>
                </a:solidFill>
                <a:sym typeface="Symbol" pitchFamily="18" charset="2"/>
              </a:rPr>
              <a:t>much</a:t>
            </a:r>
            <a:endParaRPr lang="fr-FR" sz="2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9193" y="5198059"/>
            <a:ext cx="43259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sym typeface="Symbol"/>
              </a:rPr>
              <a:t> </a:t>
            </a:r>
            <a:r>
              <a:rPr lang="en-US" dirty="0" smtClean="0"/>
              <a:t>Hole </a:t>
            </a:r>
            <a:r>
              <a:rPr lang="en-US" dirty="0"/>
              <a:t>burning </a:t>
            </a:r>
            <a:r>
              <a:rPr lang="en-US" dirty="0" smtClean="0"/>
              <a:t>experiments</a:t>
            </a:r>
            <a:endParaRPr lang="en-US" sz="1400" dirty="0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4499992" y="1525588"/>
            <a:ext cx="0" cy="42796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7740356" y="5176215"/>
            <a:ext cx="1008361" cy="41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8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12" grpId="0" animBg="1"/>
      <p:bldP spid="2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8520" y="0"/>
            <a:ext cx="89279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/>
              <a:t>Dynamical Heterogeneities and </a:t>
            </a:r>
            <a:r>
              <a:rPr lang="fr-FR" dirty="0" smtClean="0"/>
              <a:t>NHB.</a:t>
            </a:r>
            <a:endParaRPr lang="fr-FR" dirty="0"/>
          </a:p>
        </p:txBody>
      </p:sp>
      <p:sp>
        <p:nvSpPr>
          <p:cNvPr id="5" name="Text Box 71"/>
          <p:cNvSpPr txBox="1">
            <a:spLocks noChangeArrowheads="1"/>
          </p:cNvSpPr>
          <p:nvPr/>
        </p:nvSpPr>
        <p:spPr bwMode="auto">
          <a:xfrm>
            <a:off x="10455" y="5625648"/>
            <a:ext cx="9080840" cy="38472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900" dirty="0">
                <a:solidFill>
                  <a:srgbClr val="FF0000"/>
                </a:solidFill>
              </a:rPr>
              <a:t>Non </a:t>
            </a:r>
            <a:r>
              <a:rPr lang="fr-FR" sz="1900" dirty="0" err="1">
                <a:solidFill>
                  <a:srgbClr val="FF0000"/>
                </a:solidFill>
              </a:rPr>
              <a:t>Res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Hole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Burning</a:t>
            </a:r>
            <a:r>
              <a:rPr lang="fr-FR" sz="1900" dirty="0">
                <a:solidFill>
                  <a:srgbClr val="FF0000"/>
                </a:solidFill>
              </a:rPr>
              <a:t>: </a:t>
            </a:r>
            <a:r>
              <a:rPr lang="fr-FR" sz="1900" dirty="0">
                <a:solidFill>
                  <a:srgbClr val="FF0000"/>
                </a:solidFill>
                <a:sym typeface="Symbol" pitchFamily="18" charset="2"/>
              </a:rPr>
              <a:t></a:t>
            </a:r>
            <a:r>
              <a:rPr lang="fr-FR" sz="1900" dirty="0" err="1">
                <a:solidFill>
                  <a:srgbClr val="FF0000"/>
                </a:solidFill>
              </a:rPr>
              <a:t>supercooled</a:t>
            </a:r>
            <a:r>
              <a:rPr lang="fr-FR" sz="1900" dirty="0">
                <a:solidFill>
                  <a:srgbClr val="FF0000"/>
                </a:solidFill>
              </a:rPr>
              <a:t> </a:t>
            </a:r>
            <a:r>
              <a:rPr lang="fr-FR" sz="1900" dirty="0" err="1">
                <a:solidFill>
                  <a:srgbClr val="FF0000"/>
                </a:solidFill>
              </a:rPr>
              <a:t>dynamics</a:t>
            </a:r>
            <a:r>
              <a:rPr lang="fr-FR" sz="1900" dirty="0">
                <a:solidFill>
                  <a:srgbClr val="FF0000"/>
                </a:solidFill>
              </a:rPr>
              <a:t> IS </a:t>
            </a:r>
            <a:r>
              <a:rPr lang="fr-FR" sz="1900" dirty="0" err="1">
                <a:solidFill>
                  <a:srgbClr val="FF0000"/>
                </a:solidFill>
              </a:rPr>
              <a:t>heterogeneous</a:t>
            </a:r>
            <a:r>
              <a:rPr lang="fr-FR" sz="1900" dirty="0">
                <a:solidFill>
                  <a:srgbClr val="FF0000"/>
                </a:solidFill>
              </a:rPr>
              <a:t> (</a:t>
            </a:r>
            <a:r>
              <a:rPr lang="fr-FR" sz="1900" dirty="0" err="1">
                <a:solidFill>
                  <a:srgbClr val="FF0000"/>
                </a:solidFill>
              </a:rPr>
              <a:t>at</a:t>
            </a:r>
            <a:r>
              <a:rPr lang="fr-FR" sz="1900" dirty="0">
                <a:solidFill>
                  <a:srgbClr val="FF0000"/>
                </a:solidFill>
              </a:rPr>
              <a:t> least in time)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29059"/>
            <a:ext cx="7992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9900"/>
                </a:solidFill>
              </a:rPr>
              <a:t>e.g</a:t>
            </a:r>
            <a:r>
              <a:rPr lang="fr-FR" sz="1600" dirty="0" smtClean="0">
                <a:solidFill>
                  <a:srgbClr val="009900"/>
                </a:solidFill>
              </a:rPr>
              <a:t>. </a:t>
            </a:r>
            <a:r>
              <a:rPr lang="fr-FR" sz="1600" dirty="0" err="1" smtClean="0">
                <a:solidFill>
                  <a:srgbClr val="009900"/>
                </a:solidFill>
              </a:rPr>
              <a:t>R.Richert’s</a:t>
            </a:r>
            <a:r>
              <a:rPr lang="fr-FR" sz="1600" dirty="0" smtClean="0">
                <a:solidFill>
                  <a:srgbClr val="009900"/>
                </a:solidFill>
              </a:rPr>
              <a:t> </a:t>
            </a:r>
            <a:r>
              <a:rPr lang="fr-FR" sz="1600" dirty="0">
                <a:solidFill>
                  <a:srgbClr val="009900"/>
                </a:solidFill>
              </a:rPr>
              <a:t>group: PRL, </a:t>
            </a:r>
            <a:r>
              <a:rPr lang="fr-FR" sz="1600" b="1" dirty="0">
                <a:solidFill>
                  <a:srgbClr val="009900"/>
                </a:solidFill>
              </a:rPr>
              <a:t>97</a:t>
            </a:r>
            <a:r>
              <a:rPr lang="fr-FR" sz="1600" dirty="0">
                <a:solidFill>
                  <a:srgbClr val="009900"/>
                </a:solidFill>
              </a:rPr>
              <a:t>, 095703 (2006); PRB </a:t>
            </a:r>
            <a:r>
              <a:rPr lang="fr-FR" sz="1600" b="1" dirty="0">
                <a:solidFill>
                  <a:srgbClr val="009900"/>
                </a:solidFill>
              </a:rPr>
              <a:t>75</a:t>
            </a:r>
            <a:r>
              <a:rPr lang="fr-FR" sz="1600" dirty="0">
                <a:solidFill>
                  <a:srgbClr val="009900"/>
                </a:solidFill>
              </a:rPr>
              <a:t>, 064302 (2007); EPJB, </a:t>
            </a:r>
            <a:r>
              <a:rPr lang="fr-FR" sz="1600" b="1" dirty="0">
                <a:solidFill>
                  <a:srgbClr val="009900"/>
                </a:solidFill>
              </a:rPr>
              <a:t>66</a:t>
            </a:r>
            <a:r>
              <a:rPr lang="fr-FR" sz="1600" dirty="0">
                <a:solidFill>
                  <a:srgbClr val="009900"/>
                </a:solidFill>
              </a:rPr>
              <a:t>, 217, (2008); PRL, </a:t>
            </a:r>
            <a:r>
              <a:rPr lang="fr-FR" sz="1600" b="1" dirty="0">
                <a:solidFill>
                  <a:srgbClr val="009900"/>
                </a:solidFill>
              </a:rPr>
              <a:t>104</a:t>
            </a:r>
            <a:r>
              <a:rPr lang="fr-FR" sz="1600" dirty="0">
                <a:solidFill>
                  <a:srgbClr val="009900"/>
                </a:solidFill>
              </a:rPr>
              <a:t>, 085702, (2010)…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858020" y="3074821"/>
            <a:ext cx="3010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A distribution of </a:t>
            </a:r>
            <a:r>
              <a:rPr lang="fr-FR" dirty="0" smtClean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t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’s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exists</a:t>
            </a:r>
            <a:endParaRPr lang="fr-FR" baseline="-25000" dirty="0">
              <a:solidFill>
                <a:srgbClr val="1306BA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6071975" y="2174527"/>
            <a:ext cx="3043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dirty="0">
                <a:solidFill>
                  <a:srgbClr val="1306BA"/>
                </a:solidFill>
                <a:sym typeface="Symbol" pitchFamily="18" charset="2"/>
              </a:rPr>
              <a:t>(</a:t>
            </a:r>
            <a:r>
              <a:rPr lang="fr-FR" dirty="0" err="1">
                <a:solidFill>
                  <a:srgbClr val="1306BA"/>
                </a:solidFill>
                <a:sym typeface="Symbol" pitchFamily="18" charset="2"/>
              </a:rPr>
              <a:t>t,</a:t>
            </a:r>
            <a:r>
              <a:rPr lang="fr-FR" dirty="0" err="1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fr-FR" dirty="0">
                <a:solidFill>
                  <a:srgbClr val="1306BA"/>
                </a:solidFill>
                <a:sym typeface="Symbol" pitchFamily="18" charset="2"/>
              </a:rPr>
              <a:t>) :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should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be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globally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1306BA"/>
                </a:solidFill>
                <a:sym typeface="Symbol" pitchFamily="18" charset="2"/>
              </a:rPr>
              <a:t>shifted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in </a:t>
            </a:r>
            <a:r>
              <a:rPr lang="fr-FR" dirty="0" smtClean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w</a:t>
            </a:r>
            <a:endParaRPr lang="fr-FR" dirty="0">
              <a:solidFill>
                <a:srgbClr val="1306BA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6111" y="520271"/>
            <a:ext cx="941243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700" dirty="0" smtClean="0">
                <a:sym typeface="Symbol"/>
              </a:rPr>
              <a:t> </a:t>
            </a:r>
            <a:r>
              <a:rPr lang="fr-FR" sz="1700" dirty="0" err="1" smtClean="0">
                <a:sym typeface="Symbol"/>
              </a:rPr>
              <a:t>Many</a:t>
            </a:r>
            <a:r>
              <a:rPr lang="fr-FR" sz="1700" dirty="0" smtClean="0">
                <a:sym typeface="Symbol"/>
              </a:rPr>
              <a:t> </a:t>
            </a:r>
            <a:r>
              <a:rPr lang="fr-FR" sz="1700" dirty="0" err="1" smtClean="0">
                <a:solidFill>
                  <a:srgbClr val="00B050"/>
                </a:solidFill>
              </a:rPr>
              <a:t>improvements</a:t>
            </a:r>
            <a:r>
              <a:rPr lang="fr-FR" sz="1700" dirty="0" smtClean="0"/>
              <a:t> </a:t>
            </a:r>
            <a:r>
              <a:rPr lang="fr-FR" sz="1700" dirty="0" err="1" smtClean="0"/>
              <a:t>since</a:t>
            </a:r>
            <a:r>
              <a:rPr lang="fr-FR" sz="1700" dirty="0" smtClean="0"/>
              <a:t> </a:t>
            </a:r>
            <a:r>
              <a:rPr lang="fr-FR" sz="1700" dirty="0" err="1" smtClean="0"/>
              <a:t>Schiener</a:t>
            </a:r>
            <a:r>
              <a:rPr lang="fr-FR" sz="1700" dirty="0" smtClean="0"/>
              <a:t>, </a:t>
            </a:r>
            <a:r>
              <a:rPr lang="fr-FR" sz="1700" dirty="0" err="1" smtClean="0"/>
              <a:t>Böhmer</a:t>
            </a:r>
            <a:r>
              <a:rPr lang="fr-FR" sz="1700" dirty="0" smtClean="0"/>
              <a:t>, </a:t>
            </a:r>
            <a:r>
              <a:rPr lang="fr-FR" sz="1700" dirty="0" err="1" smtClean="0"/>
              <a:t>Loidl</a:t>
            </a:r>
            <a:r>
              <a:rPr lang="fr-FR" sz="1700" dirty="0" smtClean="0"/>
              <a:t>, </a:t>
            </a:r>
            <a:r>
              <a:rPr lang="fr-FR" sz="1700" dirty="0" err="1" smtClean="0"/>
              <a:t>Chamberlin</a:t>
            </a:r>
            <a:r>
              <a:rPr lang="fr-FR" sz="1700" i="1" dirty="0" smtClean="0"/>
              <a:t> </a:t>
            </a:r>
            <a:r>
              <a:rPr lang="fr-FR" sz="1700" dirty="0"/>
              <a:t>Science, </a:t>
            </a:r>
            <a:r>
              <a:rPr lang="fr-FR" sz="1700" b="1" dirty="0"/>
              <a:t>274</a:t>
            </a:r>
            <a:r>
              <a:rPr lang="fr-FR" sz="1700" dirty="0"/>
              <a:t>, 752, (</a:t>
            </a:r>
            <a:r>
              <a:rPr lang="fr-FR" sz="1700" dirty="0" smtClean="0"/>
              <a:t>1996)</a:t>
            </a:r>
            <a:endParaRPr lang="fr-FR" sz="1700" dirty="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1162" y="1772816"/>
            <a:ext cx="84035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u="sng" dirty="0" smtClean="0">
                <a:sym typeface="Symbol"/>
              </a:rPr>
              <a:t> The </a:t>
            </a:r>
            <a:r>
              <a:rPr lang="fr-FR" u="sng" dirty="0" smtClean="0">
                <a:solidFill>
                  <a:srgbClr val="1306BA"/>
                </a:solidFill>
                <a:sym typeface="Symbol"/>
              </a:rPr>
              <a:t>central </a:t>
            </a:r>
            <a:r>
              <a:rPr lang="fr-FR" u="sng" dirty="0" err="1" smtClean="0">
                <a:solidFill>
                  <a:srgbClr val="1306BA"/>
                </a:solidFill>
                <a:sym typeface="Symbol"/>
              </a:rPr>
              <a:t>idea</a:t>
            </a:r>
            <a:r>
              <a:rPr lang="fr-FR" u="sng" dirty="0" smtClean="0">
                <a:sym typeface="Symbol"/>
              </a:rPr>
              <a:t> in </a:t>
            </a:r>
            <a:r>
              <a:rPr lang="fr-FR" u="sng" dirty="0" err="1" smtClean="0"/>
              <a:t>Schiener</a:t>
            </a:r>
            <a:r>
              <a:rPr lang="fr-FR" u="sng" dirty="0" smtClean="0"/>
              <a:t> et al ’s </a:t>
            </a:r>
            <a:r>
              <a:rPr lang="fr-FR" u="sng" dirty="0" err="1" smtClean="0"/>
              <a:t>seminal</a:t>
            </a:r>
            <a:r>
              <a:rPr lang="fr-FR" u="sng" dirty="0" smtClean="0"/>
              <a:t> </a:t>
            </a:r>
            <a:r>
              <a:rPr lang="fr-FR" u="sng" dirty="0" err="1" smtClean="0"/>
              <a:t>paper</a:t>
            </a:r>
            <a:r>
              <a:rPr lang="fr-FR" u="sng" dirty="0" smtClean="0"/>
              <a:t> in 1996:</a:t>
            </a:r>
            <a:endParaRPr lang="fr-FR" u="sng" dirty="0">
              <a:latin typeface="Symbol" pitchFamily="18" charset="2"/>
              <a:sym typeface="Symbol" pitchFamily="18" charset="2"/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6314085" y="3645024"/>
            <a:ext cx="2218355" cy="1609811"/>
            <a:chOff x="6386093" y="3405658"/>
            <a:chExt cx="2218355" cy="1609811"/>
          </a:xfrm>
        </p:grpSpPr>
        <p:pic>
          <p:nvPicPr>
            <p:cNvPr id="16" name="Picture 1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 bwMode="auto">
            <a:xfrm>
              <a:off x="6386093" y="3405658"/>
              <a:ext cx="2218355" cy="1343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1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198"/>
            <a:stretch/>
          </p:blipFill>
          <p:spPr bwMode="auto">
            <a:xfrm>
              <a:off x="6386093" y="4725144"/>
              <a:ext cx="2218355" cy="290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" name="Double flèche verticale 29"/>
          <p:cNvSpPr/>
          <p:nvPr/>
        </p:nvSpPr>
        <p:spPr>
          <a:xfrm rot="5400000">
            <a:off x="5761831" y="3084174"/>
            <a:ext cx="188313" cy="4077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35496" y="6429201"/>
            <a:ext cx="9001000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 smtClean="0">
                <a:sym typeface="Symbol"/>
              </a:rPr>
              <a:t>…  </a:t>
            </a:r>
            <a:r>
              <a:rPr lang="fr-FR" sz="1900" dirty="0" smtClean="0"/>
              <a:t>Can </a:t>
            </a:r>
            <a:r>
              <a:rPr lang="fr-FR" sz="1900" dirty="0" err="1" smtClean="0"/>
              <a:t>nonlinear</a:t>
            </a:r>
            <a:r>
              <a:rPr lang="fr-FR" sz="1900" dirty="0" smtClean="0"/>
              <a:t> </a:t>
            </a:r>
            <a:r>
              <a:rPr lang="fr-FR" sz="1900" dirty="0" err="1" smtClean="0"/>
              <a:t>experiments</a:t>
            </a:r>
            <a:r>
              <a:rPr lang="fr-FR" sz="1900" dirty="0" smtClean="0"/>
              <a:t> </a:t>
            </a:r>
            <a:r>
              <a:rPr lang="fr-FR" sz="1900" dirty="0" err="1" smtClean="0"/>
              <a:t>give</a:t>
            </a:r>
            <a:r>
              <a:rPr lang="fr-FR" sz="1900" dirty="0" smtClean="0"/>
              <a:t> MORE </a:t>
            </a:r>
            <a:r>
              <a:rPr lang="fr-FR" sz="1900" dirty="0" err="1" smtClean="0"/>
              <a:t>than</a:t>
            </a:r>
            <a:r>
              <a:rPr lang="fr-FR" sz="1900" dirty="0" smtClean="0"/>
              <a:t> </a:t>
            </a:r>
            <a:r>
              <a:rPr lang="fr-FR" sz="1900" dirty="0" err="1" smtClean="0"/>
              <a:t>originally</a:t>
            </a:r>
            <a:r>
              <a:rPr lang="fr-FR" sz="1900" dirty="0" smtClean="0"/>
              <a:t> </a:t>
            </a:r>
            <a:r>
              <a:rPr lang="fr-FR" sz="1900" dirty="0" err="1" smtClean="0"/>
              <a:t>expected</a:t>
            </a:r>
            <a:r>
              <a:rPr lang="fr-FR" sz="1900" dirty="0" smtClean="0"/>
              <a:t> ??....</a:t>
            </a:r>
            <a:endParaRPr lang="fr-FR" sz="1900" dirty="0"/>
          </a:p>
        </p:txBody>
      </p:sp>
      <p:sp>
        <p:nvSpPr>
          <p:cNvPr id="35" name="Flèche droite 34"/>
          <p:cNvSpPr/>
          <p:nvPr/>
        </p:nvSpPr>
        <p:spPr>
          <a:xfrm>
            <a:off x="8193013" y="6525347"/>
            <a:ext cx="483443" cy="264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>
            <a:off x="4355976" y="6027499"/>
            <a:ext cx="319886" cy="401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5496" y="2636912"/>
            <a:ext cx="23846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err="1" smtClean="0">
                <a:sym typeface="Symbol" pitchFamily="18" charset="2"/>
              </a:rPr>
              <a:t>Strong</a:t>
            </a: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 err="1">
                <a:sym typeface="Symbol" pitchFamily="18" charset="2"/>
              </a:rPr>
              <a:t>field</a:t>
            </a:r>
            <a:r>
              <a:rPr lang="fr-FR" dirty="0">
                <a:sym typeface="Symbol" pitchFamily="18" charset="2"/>
              </a:rPr>
              <a:t> (V</a:t>
            </a:r>
            <a:r>
              <a:rPr lang="fr-FR" baseline="-25000" dirty="0">
                <a:sym typeface="Symbol" pitchFamily="18" charset="2"/>
              </a:rPr>
              <a:t>0</a:t>
            </a:r>
            <a:r>
              <a:rPr lang="fr-FR" dirty="0">
                <a:sym typeface="Symbol" pitchFamily="18" charset="2"/>
              </a:rPr>
              <a:t>) at </a:t>
            </a:r>
            <a:r>
              <a:rPr lang="fr-FR" dirty="0" smtClean="0">
                <a:latin typeface="Symbol" pitchFamily="18" charset="2"/>
                <a:sym typeface="Symbol" pitchFamily="18" charset="2"/>
              </a:rPr>
              <a:t>W</a:t>
            </a:r>
            <a:endParaRPr lang="fr-FR" dirty="0">
              <a:latin typeface="Symbol" pitchFamily="18" charset="2"/>
              <a:sym typeface="Symbol" pitchFamily="18" charset="2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922922" y="2311561"/>
            <a:ext cx="215313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ym typeface="Symbol" pitchFamily="18" charset="2"/>
              </a:rPr>
              <a:t> 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No distribution of </a:t>
            </a:r>
            <a:r>
              <a:rPr lang="fr-FR" dirty="0" smtClean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t</a:t>
            </a:r>
            <a:endParaRPr lang="fr-FR" baseline="-25000" dirty="0">
              <a:solidFill>
                <a:srgbClr val="1306BA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6085805" y="2964875"/>
            <a:ext cx="2796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e</a:t>
            </a:r>
            <a:r>
              <a:rPr lang="fr-FR" dirty="0">
                <a:solidFill>
                  <a:srgbClr val="1306BA"/>
                </a:solidFill>
                <a:sym typeface="Symbol" pitchFamily="18" charset="2"/>
              </a:rPr>
              <a:t>(</a:t>
            </a:r>
            <a:r>
              <a:rPr lang="fr-FR" dirty="0" err="1">
                <a:solidFill>
                  <a:srgbClr val="1306BA"/>
                </a:solidFill>
                <a:sym typeface="Symbol" pitchFamily="18" charset="2"/>
              </a:rPr>
              <a:t>t,</a:t>
            </a:r>
            <a:r>
              <a:rPr lang="fr-FR" dirty="0" err="1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w</a:t>
            </a:r>
            <a:r>
              <a:rPr lang="fr-FR" dirty="0">
                <a:solidFill>
                  <a:srgbClr val="1306BA"/>
                </a:solidFill>
                <a:sym typeface="Symbol" pitchFamily="18" charset="2"/>
              </a:rPr>
              <a:t>) :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should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be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dirty="0" err="1" smtClean="0">
                <a:solidFill>
                  <a:srgbClr val="1306BA"/>
                </a:solidFill>
                <a:sym typeface="Symbol" pitchFamily="18" charset="2"/>
              </a:rPr>
              <a:t>mainly</a:t>
            </a:r>
            <a:r>
              <a:rPr lang="fr-FR" dirty="0" smtClean="0">
                <a:solidFill>
                  <a:srgbClr val="1306BA"/>
                </a:solidFill>
                <a:sym typeface="Symbol" pitchFamily="18" charset="2"/>
              </a:rPr>
              <a:t> </a:t>
            </a:r>
            <a:r>
              <a:rPr lang="fr-FR" b="1" dirty="0" err="1" smtClean="0">
                <a:solidFill>
                  <a:srgbClr val="1306BA"/>
                </a:solidFill>
                <a:sym typeface="Symbol" pitchFamily="18" charset="2"/>
              </a:rPr>
              <a:t>modified</a:t>
            </a:r>
            <a:r>
              <a:rPr lang="fr-FR" b="1" dirty="0" smtClean="0">
                <a:solidFill>
                  <a:srgbClr val="1306BA"/>
                </a:solidFill>
                <a:sym typeface="Symbol" pitchFamily="18" charset="2"/>
              </a:rPr>
              <a:t> close to </a:t>
            </a:r>
            <a:r>
              <a:rPr lang="fr-FR" dirty="0" smtClean="0">
                <a:solidFill>
                  <a:srgbClr val="1306BA"/>
                </a:solidFill>
                <a:latin typeface="Symbol" pitchFamily="18" charset="2"/>
                <a:sym typeface="Symbol" pitchFamily="18" charset="2"/>
              </a:rPr>
              <a:t>W</a:t>
            </a:r>
            <a:endParaRPr lang="fr-FR" dirty="0">
              <a:solidFill>
                <a:srgbClr val="1306BA"/>
              </a:solidFill>
              <a:latin typeface="Symbol" pitchFamily="18" charset="2"/>
              <a:sym typeface="Symbol" pitchFamily="18" charset="2"/>
            </a:endParaRPr>
          </a:p>
        </p:txBody>
      </p:sp>
      <p:sp>
        <p:nvSpPr>
          <p:cNvPr id="36" name="Double flèche verticale 35"/>
          <p:cNvSpPr/>
          <p:nvPr/>
        </p:nvSpPr>
        <p:spPr>
          <a:xfrm rot="5400000">
            <a:off x="5761831" y="2311178"/>
            <a:ext cx="188313" cy="40773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2288357" y="2732858"/>
            <a:ext cx="411435" cy="232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Accolade ouvrante 1"/>
          <p:cNvSpPr/>
          <p:nvPr/>
        </p:nvSpPr>
        <p:spPr>
          <a:xfrm>
            <a:off x="2771800" y="2311561"/>
            <a:ext cx="219335" cy="1070637"/>
          </a:xfrm>
          <a:prstGeom prst="leftBrace">
            <a:avLst>
              <a:gd name="adj1" fmla="val 48210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vers le bas 37"/>
          <p:cNvSpPr/>
          <p:nvPr/>
        </p:nvSpPr>
        <p:spPr>
          <a:xfrm>
            <a:off x="4355976" y="5373217"/>
            <a:ext cx="31988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464767" y="3668801"/>
            <a:ext cx="2232248" cy="1552061"/>
            <a:chOff x="755576" y="3957737"/>
            <a:chExt cx="2232248" cy="1552061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802"/>
            <a:stretch/>
          </p:blipFill>
          <p:spPr bwMode="auto">
            <a:xfrm>
              <a:off x="780691" y="3957737"/>
              <a:ext cx="2207133" cy="1487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6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80" t="66614"/>
            <a:stretch/>
          </p:blipFill>
          <p:spPr bwMode="auto">
            <a:xfrm>
              <a:off x="755576" y="5013176"/>
              <a:ext cx="2212633" cy="496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24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0"/>
          <a:stretch/>
        </p:blipFill>
        <p:spPr bwMode="auto">
          <a:xfrm>
            <a:off x="3813089" y="3645024"/>
            <a:ext cx="219907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27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/>
      <p:bldP spid="24" grpId="0"/>
      <p:bldP spid="30" grpId="0" animBg="1"/>
      <p:bldP spid="31" grpId="0" animBg="1"/>
      <p:bldP spid="35" grpId="0" animBg="1"/>
      <p:bldP spid="22" grpId="0" animBg="1"/>
      <p:bldP spid="23" grpId="0"/>
      <p:bldP spid="28" grpId="0"/>
      <p:bldP spid="34" grpId="0"/>
      <p:bldP spid="36" grpId="0" animBg="1"/>
      <p:bldP spid="37" grpId="0" animBg="1"/>
      <p:bldP spid="2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/>
              <a:t>The </a:t>
            </a:r>
            <a:r>
              <a:rPr lang="fr-FR" dirty="0" err="1" smtClean="0"/>
              <a:t>prediction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Bouchaud-Biroli</a:t>
            </a:r>
            <a:r>
              <a:rPr lang="fr-FR" dirty="0"/>
              <a:t> (</a:t>
            </a:r>
            <a:r>
              <a:rPr lang="fr-FR" dirty="0">
                <a:sym typeface="Wingdings" pitchFamily="2" charset="2"/>
              </a:rPr>
              <a:t>B&amp;B</a:t>
            </a:r>
            <a:r>
              <a:rPr lang="fr-FR" dirty="0" smtClean="0">
                <a:sym typeface="Wingdings" pitchFamily="2" charset="2"/>
              </a:rPr>
              <a:t>): </a:t>
            </a:r>
            <a:r>
              <a:rPr lang="fr-FR" sz="2200" u="none" dirty="0" smtClean="0">
                <a:sym typeface="Wingdings" pitchFamily="2" charset="2"/>
              </a:rPr>
              <a:t>PRB 72, 064204 (2005)</a:t>
            </a:r>
            <a:endParaRPr lang="fr-FR" sz="2200" u="none" dirty="0"/>
          </a:p>
        </p:txBody>
      </p:sp>
      <p:grpSp>
        <p:nvGrpSpPr>
          <p:cNvPr id="225295" name="Group 15"/>
          <p:cNvGrpSpPr>
            <a:grpSpLocks/>
          </p:cNvGrpSpPr>
          <p:nvPr/>
        </p:nvGrpSpPr>
        <p:grpSpPr bwMode="auto">
          <a:xfrm>
            <a:off x="395292" y="2349502"/>
            <a:ext cx="3168649" cy="3071813"/>
            <a:chOff x="119" y="1474"/>
            <a:chExt cx="1996" cy="1935"/>
          </a:xfrm>
        </p:grpSpPr>
        <p:sp>
          <p:nvSpPr>
            <p:cNvPr id="8228" name="Text Box 16"/>
            <p:cNvSpPr txBox="1">
              <a:spLocks noChangeArrowheads="1"/>
            </p:cNvSpPr>
            <p:nvPr/>
          </p:nvSpPr>
          <p:spPr bwMode="auto">
            <a:xfrm>
              <a:off x="119" y="2653"/>
              <a:ext cx="1480" cy="756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u="sng" dirty="0">
                  <a:solidFill>
                    <a:srgbClr val="0000FF"/>
                  </a:solidFill>
                </a:rPr>
                <a:t>Natural </a:t>
              </a:r>
              <a:r>
                <a:rPr lang="fr-FR" u="sng" dirty="0" err="1">
                  <a:solidFill>
                    <a:srgbClr val="0000FF"/>
                  </a:solidFill>
                </a:rPr>
                <a:t>scale</a:t>
              </a:r>
              <a:r>
                <a:rPr lang="fr-FR" dirty="0">
                  <a:solidFill>
                    <a:srgbClr val="0000FF"/>
                  </a:solidFill>
                </a:rPr>
                <a:t> of </a:t>
              </a:r>
              <a:r>
                <a:rPr lang="fr-FR" dirty="0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fr-FR" baseline="-25000" dirty="0">
                  <a:solidFill>
                    <a:srgbClr val="0000FF"/>
                  </a:solidFill>
                </a:rPr>
                <a:t>3</a:t>
              </a:r>
            </a:p>
            <a:p>
              <a:pPr algn="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fr-FR" baseline="-25000" dirty="0" err="1">
                  <a:solidFill>
                    <a:srgbClr val="0000FF"/>
                  </a:solidFill>
                </a:rPr>
                <a:t>s</a:t>
              </a:r>
              <a:r>
                <a:rPr lang="fr-FR" dirty="0">
                  <a:solidFill>
                    <a:srgbClr val="0000FF"/>
                  </a:solidFill>
                </a:rPr>
                <a:t>= </a:t>
              </a:r>
              <a:r>
                <a:rPr lang="fr-FR" dirty="0" err="1">
                  <a:solidFill>
                    <a:srgbClr val="0000FF"/>
                  </a:solidFill>
                </a:rPr>
                <a:t>static</a:t>
              </a:r>
              <a:r>
                <a:rPr lang="fr-FR" dirty="0">
                  <a:solidFill>
                    <a:srgbClr val="0000FF"/>
                  </a:solidFill>
                </a:rPr>
                <a:t> value of </a:t>
              </a:r>
              <a:r>
                <a:rPr lang="fr-FR" dirty="0" err="1" smtClean="0">
                  <a:solidFill>
                    <a:srgbClr val="0000FF"/>
                  </a:solidFill>
                  <a:latin typeface="Symbol" pitchFamily="18" charset="2"/>
                </a:rPr>
                <a:t>c</a:t>
              </a:r>
              <a:r>
                <a:rPr lang="fr-FR" baseline="-25000" dirty="0" err="1" smtClean="0">
                  <a:solidFill>
                    <a:srgbClr val="0000FF"/>
                  </a:solidFill>
                </a:rPr>
                <a:t>Lin</a:t>
              </a:r>
              <a:endParaRPr lang="fr-FR" baseline="-25000" dirty="0">
                <a:solidFill>
                  <a:srgbClr val="0000FF"/>
                </a:solidFill>
              </a:endParaRPr>
            </a:p>
            <a:p>
              <a:pPr algn="r" eaLnBrk="1" hangingPunct="1">
                <a:spcBef>
                  <a:spcPct val="50000"/>
                </a:spcBef>
              </a:pPr>
              <a:r>
                <a:rPr lang="fr-FR" dirty="0">
                  <a:solidFill>
                    <a:srgbClr val="0000FF"/>
                  </a:solidFill>
                </a:rPr>
                <a:t>a</a:t>
              </a:r>
              <a:r>
                <a:rPr lang="fr-FR" baseline="30000" dirty="0">
                  <a:solidFill>
                    <a:srgbClr val="0000FF"/>
                  </a:solidFill>
                </a:rPr>
                <a:t>3</a:t>
              </a:r>
              <a:r>
                <a:rPr lang="fr-FR" dirty="0">
                  <a:solidFill>
                    <a:srgbClr val="0000FF"/>
                  </a:solidFill>
                </a:rPr>
                <a:t>= </a:t>
              </a:r>
              <a:r>
                <a:rPr lang="fr-FR" dirty="0" err="1">
                  <a:solidFill>
                    <a:srgbClr val="0000FF"/>
                  </a:solidFill>
                </a:rPr>
                <a:t>molecular</a:t>
              </a:r>
              <a:r>
                <a:rPr lang="fr-FR" dirty="0">
                  <a:solidFill>
                    <a:srgbClr val="0000FF"/>
                  </a:solidFill>
                </a:rPr>
                <a:t> volume</a:t>
              </a:r>
              <a:endParaRPr lang="fr-FR" baseline="-25000" dirty="0"/>
            </a:p>
          </p:txBody>
        </p:sp>
        <p:sp>
          <p:nvSpPr>
            <p:cNvPr id="8229" name="Rectangle 17"/>
            <p:cNvSpPr>
              <a:spLocks noChangeArrowheads="1"/>
            </p:cNvSpPr>
            <p:nvPr/>
          </p:nvSpPr>
          <p:spPr bwMode="auto">
            <a:xfrm>
              <a:off x="1207" y="1474"/>
              <a:ext cx="908" cy="86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230" name="AutoShape 18"/>
            <p:cNvSpPr>
              <a:spLocks noChangeArrowheads="1"/>
            </p:cNvSpPr>
            <p:nvPr/>
          </p:nvSpPr>
          <p:spPr bwMode="auto">
            <a:xfrm rot="-5400000">
              <a:off x="1321" y="2404"/>
              <a:ext cx="272" cy="136"/>
            </a:xfrm>
            <a:prstGeom prst="leftRightArrow">
              <a:avLst>
                <a:gd name="adj1" fmla="val 50000"/>
                <a:gd name="adj2" fmla="val 40000"/>
              </a:avLst>
            </a:prstGeom>
            <a:solidFill>
              <a:srgbClr val="0070C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225350" name="Group 70"/>
          <p:cNvGrpSpPr>
            <a:grpSpLocks/>
          </p:cNvGrpSpPr>
          <p:nvPr/>
        </p:nvGrpSpPr>
        <p:grpSpPr bwMode="auto">
          <a:xfrm>
            <a:off x="7019925" y="3933828"/>
            <a:ext cx="2087563" cy="1901825"/>
            <a:chOff x="4513" y="2478"/>
            <a:chExt cx="1315" cy="1198"/>
          </a:xfrm>
        </p:grpSpPr>
        <p:sp>
          <p:nvSpPr>
            <p:cNvPr id="8221" name="Text Box 32"/>
            <p:cNvSpPr txBox="1">
              <a:spLocks noChangeArrowheads="1"/>
            </p:cNvSpPr>
            <p:nvPr/>
          </p:nvSpPr>
          <p:spPr bwMode="auto">
            <a:xfrm>
              <a:off x="4558" y="2478"/>
              <a:ext cx="27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i="1"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8222" name="Text Box 33"/>
            <p:cNvSpPr txBox="1">
              <a:spLocks noChangeArrowheads="1"/>
            </p:cNvSpPr>
            <p:nvPr/>
          </p:nvSpPr>
          <p:spPr bwMode="auto">
            <a:xfrm>
              <a:off x="5375" y="3339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Symbol" pitchFamily="18" charset="2"/>
                </a:rPr>
                <a:t>wt</a:t>
              </a:r>
              <a:r>
                <a:rPr lang="fr-FR" sz="2400" baseline="-25000">
                  <a:latin typeface="Symbol" pitchFamily="18" charset="2"/>
                </a:rPr>
                <a:t>a</a:t>
              </a:r>
              <a:endParaRPr lang="fr-FR" sz="2400" baseline="-25000">
                <a:latin typeface="Times New Roman" pitchFamily="18" charset="0"/>
              </a:endParaRPr>
            </a:p>
          </p:txBody>
        </p:sp>
        <p:sp>
          <p:nvSpPr>
            <p:cNvPr id="8223" name="Text Box 34"/>
            <p:cNvSpPr txBox="1">
              <a:spLocks noChangeArrowheads="1"/>
            </p:cNvSpPr>
            <p:nvPr/>
          </p:nvSpPr>
          <p:spPr bwMode="auto">
            <a:xfrm>
              <a:off x="4740" y="3385"/>
              <a:ext cx="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</a:rPr>
                <a:t> « 1 »</a:t>
              </a:r>
            </a:p>
          </p:txBody>
        </p:sp>
        <p:sp>
          <p:nvSpPr>
            <p:cNvPr id="8224" name="Line 30"/>
            <p:cNvSpPr>
              <a:spLocks noChangeShapeType="1"/>
            </p:cNvSpPr>
            <p:nvPr/>
          </p:nvSpPr>
          <p:spPr bwMode="auto">
            <a:xfrm flipV="1">
              <a:off x="4540" y="2614"/>
              <a:ext cx="0" cy="8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25" name="Line 31"/>
            <p:cNvSpPr>
              <a:spLocks noChangeShapeType="1"/>
            </p:cNvSpPr>
            <p:nvPr/>
          </p:nvSpPr>
          <p:spPr bwMode="auto">
            <a:xfrm>
              <a:off x="4513" y="3394"/>
              <a:ext cx="10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26" name="Line 35"/>
            <p:cNvSpPr>
              <a:spLocks noChangeShapeType="1"/>
            </p:cNvSpPr>
            <p:nvPr/>
          </p:nvSpPr>
          <p:spPr bwMode="auto">
            <a:xfrm>
              <a:off x="4980" y="3353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227" name="Freeform 36"/>
            <p:cNvSpPr>
              <a:spLocks/>
            </p:cNvSpPr>
            <p:nvPr/>
          </p:nvSpPr>
          <p:spPr bwMode="auto">
            <a:xfrm>
              <a:off x="4551" y="2684"/>
              <a:ext cx="962" cy="695"/>
            </a:xfrm>
            <a:custGeom>
              <a:avLst/>
              <a:gdLst>
                <a:gd name="T0" fmla="*/ 0 w 962"/>
                <a:gd name="T1" fmla="*/ 686 h 695"/>
                <a:gd name="T2" fmla="*/ 153 w 962"/>
                <a:gd name="T3" fmla="*/ 622 h 695"/>
                <a:gd name="T4" fmla="*/ 249 w 962"/>
                <a:gd name="T5" fmla="*/ 412 h 695"/>
                <a:gd name="T6" fmla="*/ 327 w 962"/>
                <a:gd name="T7" fmla="*/ 130 h 695"/>
                <a:gd name="T8" fmla="*/ 381 w 962"/>
                <a:gd name="T9" fmla="*/ 22 h 695"/>
                <a:gd name="T10" fmla="*/ 447 w 962"/>
                <a:gd name="T11" fmla="*/ 16 h 695"/>
                <a:gd name="T12" fmla="*/ 489 w 962"/>
                <a:gd name="T13" fmla="*/ 118 h 695"/>
                <a:gd name="T14" fmla="*/ 567 w 962"/>
                <a:gd name="T15" fmla="*/ 370 h 695"/>
                <a:gd name="T16" fmla="*/ 597 w 962"/>
                <a:gd name="T17" fmla="*/ 454 h 695"/>
                <a:gd name="T18" fmla="*/ 681 w 962"/>
                <a:gd name="T19" fmla="*/ 586 h 695"/>
                <a:gd name="T20" fmla="*/ 747 w 962"/>
                <a:gd name="T21" fmla="*/ 640 h 695"/>
                <a:gd name="T22" fmla="*/ 831 w 962"/>
                <a:gd name="T23" fmla="*/ 686 h 695"/>
                <a:gd name="T24" fmla="*/ 962 w 962"/>
                <a:gd name="T25" fmla="*/ 686 h 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2" h="695">
                  <a:moveTo>
                    <a:pt x="0" y="686"/>
                  </a:moveTo>
                  <a:cubicBezTo>
                    <a:pt x="49" y="695"/>
                    <a:pt x="112" y="668"/>
                    <a:pt x="153" y="622"/>
                  </a:cubicBezTo>
                  <a:cubicBezTo>
                    <a:pt x="194" y="576"/>
                    <a:pt x="220" y="494"/>
                    <a:pt x="249" y="412"/>
                  </a:cubicBezTo>
                  <a:cubicBezTo>
                    <a:pt x="278" y="330"/>
                    <a:pt x="305" y="195"/>
                    <a:pt x="327" y="130"/>
                  </a:cubicBezTo>
                  <a:cubicBezTo>
                    <a:pt x="349" y="65"/>
                    <a:pt x="361" y="41"/>
                    <a:pt x="381" y="22"/>
                  </a:cubicBezTo>
                  <a:cubicBezTo>
                    <a:pt x="401" y="3"/>
                    <a:pt x="429" y="0"/>
                    <a:pt x="447" y="16"/>
                  </a:cubicBezTo>
                  <a:cubicBezTo>
                    <a:pt x="465" y="32"/>
                    <a:pt x="469" y="59"/>
                    <a:pt x="489" y="118"/>
                  </a:cubicBezTo>
                  <a:cubicBezTo>
                    <a:pt x="509" y="177"/>
                    <a:pt x="549" y="314"/>
                    <a:pt x="567" y="370"/>
                  </a:cubicBezTo>
                  <a:cubicBezTo>
                    <a:pt x="585" y="426"/>
                    <a:pt x="578" y="418"/>
                    <a:pt x="597" y="454"/>
                  </a:cubicBezTo>
                  <a:cubicBezTo>
                    <a:pt x="616" y="490"/>
                    <a:pt x="656" y="555"/>
                    <a:pt x="681" y="586"/>
                  </a:cubicBezTo>
                  <a:cubicBezTo>
                    <a:pt x="706" y="617"/>
                    <a:pt x="722" y="623"/>
                    <a:pt x="747" y="640"/>
                  </a:cubicBezTo>
                  <a:cubicBezTo>
                    <a:pt x="772" y="657"/>
                    <a:pt x="795" y="678"/>
                    <a:pt x="831" y="686"/>
                  </a:cubicBezTo>
                  <a:cubicBezTo>
                    <a:pt x="867" y="694"/>
                    <a:pt x="916" y="686"/>
                    <a:pt x="962" y="6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5358" name="Group 78"/>
          <p:cNvGrpSpPr>
            <a:grpSpLocks/>
          </p:cNvGrpSpPr>
          <p:nvPr/>
        </p:nvGrpSpPr>
        <p:grpSpPr bwMode="auto">
          <a:xfrm>
            <a:off x="2564532" y="2349500"/>
            <a:ext cx="5103813" cy="3095625"/>
            <a:chOff x="1570" y="1480"/>
            <a:chExt cx="3215" cy="1950"/>
          </a:xfrm>
        </p:grpSpPr>
        <p:sp>
          <p:nvSpPr>
            <p:cNvPr id="8213" name="Text Box 23"/>
            <p:cNvSpPr txBox="1">
              <a:spLocks noChangeArrowheads="1"/>
            </p:cNvSpPr>
            <p:nvPr/>
          </p:nvSpPr>
          <p:spPr bwMode="auto">
            <a:xfrm>
              <a:off x="1570" y="2653"/>
              <a:ext cx="275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fr-FR" dirty="0" err="1">
                  <a:solidFill>
                    <a:srgbClr val="FF0000"/>
                  </a:solidFill>
                </a:rPr>
                <a:t>N</a:t>
              </a:r>
              <a:r>
                <a:rPr lang="fr-FR" baseline="-25000" dirty="0" err="1">
                  <a:solidFill>
                    <a:srgbClr val="FF0000"/>
                  </a:solidFill>
                </a:rPr>
                <a:t>corr</a:t>
              </a:r>
              <a:r>
                <a:rPr lang="fr-FR" dirty="0">
                  <a:solidFill>
                    <a:srgbClr val="FF0000"/>
                  </a:solidFill>
                </a:rPr>
                <a:t>= </a:t>
              </a:r>
              <a:r>
                <a:rPr lang="fr-FR" sz="1600" dirty="0" err="1">
                  <a:solidFill>
                    <a:srgbClr val="FF0000"/>
                  </a:solidFill>
                </a:rPr>
                <a:t>number</a:t>
              </a:r>
              <a:r>
                <a:rPr lang="fr-FR" sz="1600" dirty="0">
                  <a:solidFill>
                    <a:srgbClr val="FF0000"/>
                  </a:solidFill>
                </a:rPr>
                <a:t> of </a:t>
              </a:r>
              <a:r>
                <a:rPr lang="fr-FR" sz="1600" dirty="0" err="1">
                  <a:solidFill>
                    <a:srgbClr val="FF0000"/>
                  </a:solidFill>
                </a:rPr>
                <a:t>dynamic</a:t>
              </a:r>
              <a:r>
                <a:rPr lang="fr-FR" sz="1600" dirty="0">
                  <a:solidFill>
                    <a:srgbClr val="FF0000"/>
                  </a:solidFill>
                </a:rPr>
                <a:t>. </a:t>
              </a:r>
              <a:r>
                <a:rPr lang="fr-FR" sz="1600" dirty="0" err="1">
                  <a:solidFill>
                    <a:srgbClr val="FF0000"/>
                  </a:solidFill>
                </a:rPr>
                <a:t>correlated</a:t>
              </a:r>
              <a:r>
                <a:rPr lang="fr-FR" sz="1600" dirty="0">
                  <a:solidFill>
                    <a:srgbClr val="FF0000"/>
                  </a:solidFill>
                </a:rPr>
                <a:t> </a:t>
              </a:r>
              <a:r>
                <a:rPr lang="fr-FR" sz="1600" dirty="0" err="1">
                  <a:solidFill>
                    <a:srgbClr val="FF0000"/>
                  </a:solidFill>
                </a:rPr>
                <a:t>molec</a:t>
              </a:r>
              <a:r>
                <a:rPr lang="fr-FR" sz="1600" dirty="0">
                  <a:solidFill>
                    <a:srgbClr val="FF0000"/>
                  </a:solidFill>
                </a:rPr>
                <a:t>.</a:t>
              </a:r>
            </a:p>
          </p:txBody>
        </p:sp>
        <p:grpSp>
          <p:nvGrpSpPr>
            <p:cNvPr id="8214" name="Group 76"/>
            <p:cNvGrpSpPr>
              <a:grpSpLocks/>
            </p:cNvGrpSpPr>
            <p:nvPr/>
          </p:nvGrpSpPr>
          <p:grpSpPr bwMode="auto">
            <a:xfrm>
              <a:off x="1661" y="1480"/>
              <a:ext cx="3124" cy="1950"/>
              <a:chOff x="1661" y="1480"/>
              <a:chExt cx="3124" cy="1950"/>
            </a:xfrm>
          </p:grpSpPr>
          <p:sp>
            <p:nvSpPr>
              <p:cNvPr id="8215" name="Text Box 22"/>
              <p:cNvSpPr txBox="1">
                <a:spLocks noChangeArrowheads="1"/>
              </p:cNvSpPr>
              <p:nvPr/>
            </p:nvSpPr>
            <p:spPr bwMode="auto">
              <a:xfrm>
                <a:off x="1791" y="2925"/>
                <a:ext cx="231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rIns="1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fr-FR" dirty="0">
                    <a:latin typeface="Symbol" pitchFamily="18" charset="2"/>
                  </a:rPr>
                  <a:t>t</a:t>
                </a:r>
                <a:r>
                  <a:rPr lang="fr-FR" baseline="-25000" dirty="0">
                    <a:latin typeface="Symbol" pitchFamily="18" charset="2"/>
                  </a:rPr>
                  <a:t>a</a:t>
                </a:r>
                <a:r>
                  <a:rPr lang="fr-FR" dirty="0"/>
                  <a:t> (T) : </a:t>
                </a:r>
                <a:r>
                  <a:rPr lang="fr-FR" dirty="0" err="1" smtClean="0"/>
                  <a:t>typical</a:t>
                </a:r>
                <a:r>
                  <a:rPr lang="fr-FR" dirty="0" smtClean="0"/>
                  <a:t> relaxation </a:t>
                </a:r>
                <a:r>
                  <a:rPr lang="fr-FR" dirty="0"/>
                  <a:t>time</a:t>
                </a:r>
                <a:endParaRPr lang="fr-FR" sz="1600" dirty="0">
                  <a:sym typeface="Symbol" pitchFamily="18" charset="2"/>
                </a:endParaRPr>
              </a:p>
            </p:txBody>
          </p:sp>
          <p:sp>
            <p:nvSpPr>
              <p:cNvPr id="8216" name="Text Box 24"/>
              <p:cNvSpPr txBox="1">
                <a:spLocks noChangeArrowheads="1"/>
              </p:cNvSpPr>
              <p:nvPr/>
            </p:nvSpPr>
            <p:spPr bwMode="auto">
              <a:xfrm>
                <a:off x="1661" y="3197"/>
                <a:ext cx="145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rIns="1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>
                    <a:solidFill>
                      <a:srgbClr val="FF0000"/>
                    </a:solidFill>
                  </a:rPr>
                  <a:t>H: scaling function</a:t>
                </a:r>
                <a:endParaRPr lang="fr-FR" sz="1600">
                  <a:solidFill>
                    <a:srgbClr val="FF0000"/>
                  </a:solidFill>
                </a:endParaRPr>
              </a:p>
            </p:txBody>
          </p:sp>
          <p:sp>
            <p:nvSpPr>
              <p:cNvPr id="8217" name="Text Box 25"/>
              <p:cNvSpPr txBox="1">
                <a:spLocks noChangeArrowheads="1"/>
              </p:cNvSpPr>
              <p:nvPr/>
            </p:nvSpPr>
            <p:spPr bwMode="auto">
              <a:xfrm>
                <a:off x="3022" y="3197"/>
                <a:ext cx="1298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8000" rIns="1800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fr-FR" sz="1600"/>
              </a:p>
            </p:txBody>
          </p:sp>
          <p:sp>
            <p:nvSpPr>
              <p:cNvPr id="8218" name="Rectangle 26"/>
              <p:cNvSpPr>
                <a:spLocks noChangeArrowheads="1"/>
              </p:cNvSpPr>
              <p:nvPr/>
            </p:nvSpPr>
            <p:spPr bwMode="auto">
              <a:xfrm>
                <a:off x="1746" y="2653"/>
                <a:ext cx="2574" cy="77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19" name="AutoShape 27"/>
              <p:cNvSpPr>
                <a:spLocks noChangeArrowheads="1"/>
              </p:cNvSpPr>
              <p:nvPr/>
            </p:nvSpPr>
            <p:spPr bwMode="auto">
              <a:xfrm rot="-5400000">
                <a:off x="2954" y="2404"/>
                <a:ext cx="272" cy="136"/>
              </a:xfrm>
              <a:prstGeom prst="leftRightArrow">
                <a:avLst>
                  <a:gd name="adj1" fmla="val 50000"/>
                  <a:gd name="adj2" fmla="val 40000"/>
                </a:avLst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8220" name="Rectangle 20"/>
              <p:cNvSpPr>
                <a:spLocks noChangeArrowheads="1"/>
              </p:cNvSpPr>
              <p:nvPr/>
            </p:nvSpPr>
            <p:spPr bwMode="auto">
              <a:xfrm>
                <a:off x="2245" y="1480"/>
                <a:ext cx="2540" cy="861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graphicFrame>
        <p:nvGraphicFramePr>
          <p:cNvPr id="820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85524"/>
              </p:ext>
            </p:extLst>
          </p:nvPr>
        </p:nvGraphicFramePr>
        <p:xfrm>
          <a:off x="4598988" y="1393825"/>
          <a:ext cx="28321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5" name="Equation" r:id="rId3" imgW="1384200" imgH="431640" progId="Equation.3">
                  <p:embed/>
                </p:oleObj>
              </mc:Choice>
              <mc:Fallback>
                <p:oleObj name="Equation" r:id="rId3" imgW="1384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8" y="1393825"/>
                        <a:ext cx="28321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896824"/>
              </p:ext>
            </p:extLst>
          </p:nvPr>
        </p:nvGraphicFramePr>
        <p:xfrm>
          <a:off x="2987827" y="1584452"/>
          <a:ext cx="1366839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6" name="Equation" r:id="rId5" imgW="787400" imgH="228600" progId="Equation.3">
                  <p:embed/>
                </p:oleObj>
              </mc:Choice>
              <mc:Fallback>
                <p:oleObj name="Equation" r:id="rId5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7" y="1584452"/>
                        <a:ext cx="1366839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515388"/>
              </p:ext>
            </p:extLst>
          </p:nvPr>
        </p:nvGraphicFramePr>
        <p:xfrm>
          <a:off x="150813" y="2305174"/>
          <a:ext cx="7221539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7" name="Equation" r:id="rId7" imgW="2463480" imgH="457200" progId="Equation.3">
                  <p:embed/>
                </p:oleObj>
              </mc:Choice>
              <mc:Fallback>
                <p:oleObj name="Equation" r:id="rId7" imgW="2463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3" y="2305174"/>
                        <a:ext cx="7221539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7" name="AutoShape 37"/>
          <p:cNvSpPr>
            <a:spLocks noChangeArrowheads="1"/>
          </p:cNvSpPr>
          <p:nvPr/>
        </p:nvSpPr>
        <p:spPr bwMode="auto">
          <a:xfrm>
            <a:off x="4355979" y="1513012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25357" name="Group 77"/>
          <p:cNvGrpSpPr>
            <a:grpSpLocks/>
          </p:cNvGrpSpPr>
          <p:nvPr/>
        </p:nvGrpSpPr>
        <p:grpSpPr bwMode="auto">
          <a:xfrm>
            <a:off x="468315" y="5516567"/>
            <a:ext cx="8280400" cy="1341438"/>
            <a:chOff x="295" y="3475"/>
            <a:chExt cx="5216" cy="845"/>
          </a:xfrm>
        </p:grpSpPr>
        <p:sp>
          <p:nvSpPr>
            <p:cNvPr id="8201" name="Text Box 71"/>
            <p:cNvSpPr txBox="1">
              <a:spLocks noChangeArrowheads="1"/>
            </p:cNvSpPr>
            <p:nvPr/>
          </p:nvSpPr>
          <p:spPr bwMode="auto">
            <a:xfrm>
              <a:off x="295" y="3838"/>
              <a:ext cx="5216" cy="48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>
              <a:defPPr>
                <a:defRPr lang="fr-FR"/>
              </a:defPPr>
              <a:lvl1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200">
                  <a:solidFill>
                    <a:srgbClr val="FF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r>
                <a:rPr lang="fr-FR" dirty="0" err="1"/>
                <a:t>Systematic</a:t>
              </a:r>
              <a:r>
                <a:rPr lang="fr-FR" dirty="0"/>
                <a:t> </a:t>
              </a:r>
              <a:r>
                <a:rPr lang="fr-FR" dirty="0">
                  <a:latin typeface="Symbol" pitchFamily="18" charset="2"/>
                </a:rPr>
                <a:t>c</a:t>
              </a:r>
              <a:r>
                <a:rPr lang="fr-FR" baseline="-25000" dirty="0"/>
                <a:t>3</a:t>
              </a:r>
              <a:r>
                <a:rPr lang="fr-FR" dirty="0"/>
                <a:t>(</a:t>
              </a:r>
              <a:r>
                <a:rPr lang="fr-FR" dirty="0" err="1">
                  <a:latin typeface="Symbol" pitchFamily="18" charset="2"/>
                </a:rPr>
                <a:t>w</a:t>
              </a:r>
              <a:r>
                <a:rPr lang="fr-FR" dirty="0" err="1"/>
                <a:t>,T</a:t>
              </a:r>
              <a:r>
                <a:rPr lang="fr-FR" dirty="0"/>
                <a:t>) </a:t>
              </a:r>
              <a:r>
                <a:rPr lang="fr-FR" dirty="0" err="1"/>
                <a:t>measurements</a:t>
              </a:r>
              <a:r>
                <a:rPr lang="fr-FR" dirty="0"/>
                <a:t> </a:t>
              </a:r>
              <a:r>
                <a:rPr lang="fr-FR" dirty="0" smtClean="0"/>
                <a:t>to test the </a:t>
              </a:r>
              <a:r>
                <a:rPr lang="fr-FR" dirty="0" err="1" smtClean="0"/>
                <a:t>prediction</a:t>
              </a:r>
              <a:r>
                <a:rPr lang="fr-FR" dirty="0" smtClean="0"/>
                <a:t> and </a:t>
              </a:r>
              <a:r>
                <a:rPr lang="fr-FR" dirty="0" err="1" smtClean="0"/>
                <a:t>possibly</a:t>
              </a:r>
              <a:r>
                <a:rPr lang="fr-FR" dirty="0" smtClean="0"/>
                <a:t> </a:t>
              </a:r>
              <a:r>
                <a:rPr lang="fr-FR" dirty="0" err="1"/>
                <a:t>get</a:t>
              </a:r>
              <a:r>
                <a:rPr lang="fr-FR" dirty="0"/>
                <a:t> </a:t>
              </a:r>
              <a:r>
                <a:rPr lang="fr-FR" dirty="0" err="1"/>
                <a:t>N</a:t>
              </a:r>
              <a:r>
                <a:rPr lang="fr-FR" baseline="-25000" dirty="0" err="1"/>
                <a:t>corr</a:t>
              </a:r>
              <a:r>
                <a:rPr lang="fr-FR" dirty="0"/>
                <a:t>(T)</a:t>
              </a:r>
            </a:p>
          </p:txBody>
        </p:sp>
        <p:sp>
          <p:nvSpPr>
            <p:cNvPr id="8202" name="AutoShape 72"/>
            <p:cNvSpPr>
              <a:spLocks noChangeArrowheads="1"/>
            </p:cNvSpPr>
            <p:nvPr/>
          </p:nvSpPr>
          <p:spPr bwMode="auto">
            <a:xfrm>
              <a:off x="2744" y="3475"/>
              <a:ext cx="136" cy="363"/>
            </a:xfrm>
            <a:prstGeom prst="downArrow">
              <a:avLst>
                <a:gd name="adj1" fmla="val 50000"/>
                <a:gd name="adj2" fmla="val 83456"/>
              </a:avLst>
            </a:prstGeom>
            <a:solidFill>
              <a:srgbClr val="0070C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1639" tIns="40820" rIns="81639" bIns="40820"/>
            <a:lstStyle/>
            <a:p>
              <a:pPr algn="ctr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sz="220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64438"/>
              </p:ext>
            </p:extLst>
          </p:nvPr>
        </p:nvGraphicFramePr>
        <p:xfrm>
          <a:off x="636591" y="549278"/>
          <a:ext cx="35290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68" name="Equation" r:id="rId9" imgW="2374560" imgH="533160" progId="Equation.3">
                  <p:embed/>
                </p:oleObj>
              </mc:Choice>
              <mc:Fallback>
                <p:oleObj name="Equation" r:id="rId9" imgW="2374560" imgH="533160" progId="Equation.3">
                  <p:embed/>
                  <p:pic>
                    <p:nvPicPr>
                      <p:cNvPr id="0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91" y="549278"/>
                        <a:ext cx="3529012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ccolade ouvrante 2"/>
          <p:cNvSpPr/>
          <p:nvPr/>
        </p:nvSpPr>
        <p:spPr>
          <a:xfrm rot="16200000">
            <a:off x="4285357" y="-2693069"/>
            <a:ext cx="432048" cy="8067675"/>
          </a:xfrm>
          <a:prstGeom prst="leftBrace">
            <a:avLst>
              <a:gd name="adj1" fmla="val 62168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139955" y="620689"/>
            <a:ext cx="747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AND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56453" y="620689"/>
            <a:ext cx="222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</a:t>
            </a:r>
            <a:r>
              <a:rPr lang="fr-FR" baseline="-25000" dirty="0" err="1" smtClean="0"/>
              <a:t>corr</a:t>
            </a:r>
            <a:r>
              <a:rPr lang="fr-FR" dirty="0" smtClean="0"/>
              <a:t> « large </a:t>
            </a:r>
            <a:r>
              <a:rPr lang="fr-FR" dirty="0" err="1" smtClean="0"/>
              <a:t>enough</a:t>
            </a:r>
            <a:r>
              <a:rPr lang="fr-FR" dirty="0" smtClean="0"/>
              <a:t>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225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4016" y="0"/>
            <a:ext cx="8748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smtClean="0"/>
              <a:t>The issue of </a:t>
            </a:r>
            <a:r>
              <a:rPr lang="fr-FR" dirty="0" err="1" smtClean="0"/>
              <a:t>interpretations</a:t>
            </a:r>
            <a:r>
              <a:rPr lang="fr-FR" dirty="0" smtClean="0"/>
              <a:t> : Box Model versus B&amp;B</a:t>
            </a:r>
            <a:endParaRPr lang="fr-FR" sz="2200" u="none" dirty="0"/>
          </a:p>
        </p:txBody>
      </p:sp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4139952" y="6309320"/>
            <a:ext cx="3948526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3</a:t>
            </a:r>
            <a:r>
              <a:rPr lang="fr-FR" dirty="0" smtClean="0"/>
              <a:t>(</a:t>
            </a:r>
            <a:r>
              <a:rPr lang="fr-FR" dirty="0" err="1" smtClean="0">
                <a:latin typeface="Symbol" pitchFamily="18" charset="2"/>
              </a:rPr>
              <a:t>w</a:t>
            </a:r>
            <a:r>
              <a:rPr lang="fr-FR" dirty="0" err="1" smtClean="0"/>
              <a:t>,T</a:t>
            </a:r>
            <a:r>
              <a:rPr lang="fr-FR" dirty="0"/>
              <a:t>) </a:t>
            </a:r>
            <a:r>
              <a:rPr lang="fr-FR" dirty="0" smtClean="0"/>
              <a:t>: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corr</a:t>
            </a:r>
            <a:r>
              <a:rPr lang="fr-FR" dirty="0" smtClean="0"/>
              <a:t>(T) or not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1" y="106203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Each</a:t>
            </a:r>
            <a:r>
              <a:rPr lang="fr-FR" dirty="0" smtClean="0"/>
              <a:t> DH « k » has a Debye </a:t>
            </a:r>
            <a:r>
              <a:rPr lang="fr-FR" dirty="0" err="1" smtClean="0"/>
              <a:t>dynamics</a:t>
            </a:r>
            <a:r>
              <a:rPr lang="fr-FR" dirty="0" smtClean="0"/>
              <a:t>. </a:t>
            </a:r>
          </a:p>
          <a:p>
            <a:r>
              <a:rPr lang="fr-FR" dirty="0">
                <a:latin typeface="Symbol" pitchFamily="18" charset="2"/>
                <a:sym typeface="Symbol"/>
              </a:rPr>
              <a:t>{</a:t>
            </a:r>
            <a:r>
              <a:rPr lang="fr-FR" dirty="0" err="1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err="1" smtClean="0">
                <a:latin typeface="+mj-lt"/>
                <a:sym typeface="Symbol"/>
              </a:rPr>
              <a:t>k</a:t>
            </a:r>
            <a:r>
              <a:rPr lang="fr-FR" dirty="0" smtClean="0">
                <a:sym typeface="Symbol"/>
              </a:rPr>
              <a:t>} </a:t>
            </a:r>
            <a:r>
              <a:rPr lang="fr-FR" dirty="0" err="1" smtClean="0">
                <a:sym typeface="Symbol"/>
              </a:rPr>
              <a:t>chosen</a:t>
            </a:r>
            <a:r>
              <a:rPr lang="fr-FR" dirty="0" smtClean="0">
                <a:sym typeface="Symbol"/>
              </a:rPr>
              <a:t> to </a:t>
            </a:r>
            <a:r>
              <a:rPr lang="fr-FR" dirty="0" err="1" smtClean="0">
                <a:sym typeface="Symbol"/>
              </a:rPr>
              <a:t>recover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  <a:sym typeface="Symbol"/>
              </a:rPr>
              <a:t>c</a:t>
            </a:r>
            <a:r>
              <a:rPr lang="fr-FR" baseline="-25000" dirty="0" smtClean="0">
                <a:sym typeface="Symbol"/>
              </a:rPr>
              <a:t>lin</a:t>
            </a:r>
            <a:r>
              <a:rPr lang="fr-FR" dirty="0" smtClean="0">
                <a:sym typeface="Symbol"/>
              </a:rPr>
              <a:t>(</a:t>
            </a:r>
            <a:r>
              <a:rPr lang="fr-FR" dirty="0" smtClean="0">
                <a:latin typeface="Symbol" pitchFamily="18" charset="2"/>
                <a:sym typeface="Symbol"/>
              </a:rPr>
              <a:t>w</a:t>
            </a:r>
            <a:r>
              <a:rPr lang="fr-FR" dirty="0" smtClean="0">
                <a:sym typeface="Symbol"/>
              </a:rPr>
              <a:t>) at </a:t>
            </a:r>
            <a:r>
              <a:rPr lang="fr-FR" dirty="0" err="1" smtClean="0">
                <a:sym typeface="Symbol"/>
              </a:rPr>
              <a:t>each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given</a:t>
            </a:r>
            <a:r>
              <a:rPr lang="fr-FR" dirty="0" smtClean="0">
                <a:sym typeface="Symbol"/>
              </a:rPr>
              <a:t> T. </a:t>
            </a:r>
            <a:endParaRPr lang="fr-FR" dirty="0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82898" y="577692"/>
            <a:ext cx="4993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Box model assumptions (designed for NHB):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496" y="1844749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→ </a:t>
            </a:r>
            <a:r>
              <a:rPr lang="fr-FR" dirty="0" err="1" smtClean="0"/>
              <a:t>Applying</a:t>
            </a:r>
            <a:r>
              <a:rPr lang="fr-FR" dirty="0" smtClean="0"/>
              <a:t> E: </a:t>
            </a:r>
            <a:r>
              <a:rPr lang="fr-FR" dirty="0" err="1" smtClean="0"/>
              <a:t>each</a:t>
            </a:r>
            <a:r>
              <a:rPr lang="fr-FR" dirty="0" smtClean="0"/>
              <a:t> DH « k »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heated</a:t>
            </a:r>
            <a:r>
              <a:rPr lang="fr-FR" dirty="0" smtClean="0"/>
              <a:t> by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/>
              <a:t>T</a:t>
            </a:r>
            <a:r>
              <a:rPr lang="fr-FR" baseline="-25000" dirty="0" err="1" smtClean="0"/>
              <a:t>k</a:t>
            </a:r>
            <a:r>
              <a:rPr lang="fr-FR" dirty="0"/>
              <a:t> </a:t>
            </a:r>
            <a:r>
              <a:rPr lang="fr-FR" dirty="0" smtClean="0"/>
              <a:t>(</a:t>
            </a:r>
            <a:r>
              <a:rPr lang="fr-FR" dirty="0" err="1" smtClean="0">
                <a:latin typeface="Symbol" panose="05050102010706020507" pitchFamily="18" charset="2"/>
              </a:rPr>
              <a:t>t</a:t>
            </a:r>
            <a:r>
              <a:rPr lang="fr-FR" baseline="-25000" dirty="0" err="1" smtClean="0"/>
              <a:t>therm</a:t>
            </a:r>
            <a:r>
              <a:rPr lang="fr-FR" dirty="0" smtClean="0"/>
              <a:t>) </a:t>
            </a:r>
            <a:r>
              <a:rPr lang="fr-FR" dirty="0" err="1" smtClean="0">
                <a:solidFill>
                  <a:srgbClr val="FF0000"/>
                </a:solidFill>
              </a:rPr>
              <a:t>with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baseline="-25000" dirty="0" err="1" smtClean="0">
                <a:solidFill>
                  <a:srgbClr val="FF0000"/>
                </a:solidFill>
              </a:rPr>
              <a:t>therm</a:t>
            </a:r>
            <a:r>
              <a:rPr lang="fr-FR" baseline="-25000" dirty="0" smtClean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  <a:sym typeface="Symbol"/>
              </a:rPr>
              <a:t>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</a:t>
            </a:r>
            <a:r>
              <a:rPr lang="fr-FR" baseline="-25000" dirty="0" err="1" smtClean="0">
                <a:solidFill>
                  <a:srgbClr val="FF0000"/>
                </a:solidFill>
              </a:rPr>
              <a:t>k</a:t>
            </a:r>
            <a:r>
              <a:rPr lang="fr-FR" dirty="0" smtClean="0">
                <a:sym typeface="Symbol"/>
              </a:rPr>
              <a:t>.</a:t>
            </a:r>
            <a:endParaRPr lang="fr-FR" dirty="0" smtClean="0"/>
          </a:p>
          <a:p>
            <a:pPr algn="ctr"/>
            <a:r>
              <a:rPr lang="fr-FR" dirty="0" smtClean="0">
                <a:latin typeface="Symbol" pitchFamily="18" charset="2"/>
                <a:sym typeface="Wingdings" panose="05000000000000000000" pitchFamily="2" charset="2"/>
              </a:rPr>
              <a:t></a:t>
            </a:r>
            <a:r>
              <a:rPr lang="fr-FR" dirty="0" smtClean="0">
                <a:latin typeface="+mj-lt"/>
                <a:sym typeface="Wingdings" panose="05000000000000000000" pitchFamily="2" charset="2"/>
              </a:rPr>
              <a:t>as</a:t>
            </a:r>
            <a:r>
              <a:rPr lang="fr-FR" dirty="0" smtClean="0">
                <a:latin typeface="Symbol" pitchFamily="18" charset="2"/>
                <a:sym typeface="Symbol"/>
              </a:rPr>
              <a:t>{</a:t>
            </a:r>
            <a:r>
              <a:rPr lang="fr-FR" dirty="0" err="1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err="1" smtClean="0">
                <a:latin typeface="+mj-lt"/>
                <a:sym typeface="Symbol"/>
              </a:rPr>
              <a:t>k</a:t>
            </a:r>
            <a:r>
              <a:rPr lang="fr-FR" dirty="0" smtClean="0">
                <a:sym typeface="Symbol"/>
              </a:rPr>
              <a:t>}</a:t>
            </a:r>
            <a:r>
              <a:rPr lang="fr-FR" dirty="0" smtClean="0">
                <a:latin typeface="Symbol" pitchFamily="18" charset="2"/>
                <a:sym typeface="Symbol"/>
              </a:rPr>
              <a:t>t</a:t>
            </a:r>
            <a:r>
              <a:rPr lang="fr-FR" baseline="-25000" dirty="0" smtClean="0">
                <a:latin typeface="Symbol" panose="05050102010706020507" pitchFamily="18" charset="2"/>
                <a:sym typeface="Symbol"/>
              </a:rPr>
              <a:t>a</a:t>
            </a:r>
            <a:r>
              <a:rPr lang="fr-FR" dirty="0" smtClean="0">
                <a:sym typeface="Symbol"/>
              </a:rPr>
              <a:t>  </a:t>
            </a:r>
            <a:r>
              <a:rPr lang="fr-FR" dirty="0" err="1" smtClean="0">
                <a:sym typeface="Symbol"/>
              </a:rPr>
              <a:t>heat</a:t>
            </a:r>
            <a:r>
              <a:rPr lang="fr-FR" dirty="0" smtClean="0">
                <a:sym typeface="Symbol"/>
              </a:rPr>
              <a:t> diffusion </a:t>
            </a:r>
            <a:r>
              <a:rPr lang="fr-FR" b="1" dirty="0" smtClean="0">
                <a:sym typeface="Symbol"/>
              </a:rPr>
              <a:t>over one DH </a:t>
            </a:r>
            <a:r>
              <a:rPr lang="fr-FR" dirty="0" err="1" smtClean="0">
                <a:sym typeface="Symbol"/>
              </a:rPr>
              <a:t>takes</a:t>
            </a:r>
            <a:r>
              <a:rPr lang="fr-FR" dirty="0" smtClean="0">
                <a:sym typeface="Symbol"/>
              </a:rPr>
              <a:t> a </a:t>
            </a:r>
            <a:r>
              <a:rPr lang="fr-FR" b="1" dirty="0" err="1" smtClean="0">
                <a:sym typeface="Symbol"/>
              </a:rPr>
              <a:t>macroscopic</a:t>
            </a:r>
            <a:r>
              <a:rPr lang="fr-FR" b="1" dirty="0" smtClean="0">
                <a:sym typeface="Symbol"/>
              </a:rPr>
              <a:t> time </a:t>
            </a:r>
            <a:r>
              <a:rPr lang="fr-FR" dirty="0" smtClean="0">
                <a:sym typeface="Symbol"/>
              </a:rPr>
              <a:t>close to Tg. </a:t>
            </a:r>
            <a:endParaRPr lang="fr-FR" dirty="0"/>
          </a:p>
        </p:txBody>
      </p:sp>
      <p:graphicFrame>
        <p:nvGraphicFramePr>
          <p:cNvPr id="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141299"/>
              </p:ext>
            </p:extLst>
          </p:nvPr>
        </p:nvGraphicFramePr>
        <p:xfrm>
          <a:off x="4522516" y="3375743"/>
          <a:ext cx="8921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89" name="Equation" r:id="rId3" imgW="571320" imgH="241200" progId="Equation.3">
                  <p:embed/>
                </p:oleObj>
              </mc:Choice>
              <mc:Fallback>
                <p:oleObj name="Equation" r:id="rId3" imgW="571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516" y="3375743"/>
                        <a:ext cx="8921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342968"/>
              </p:ext>
            </p:extLst>
          </p:nvPr>
        </p:nvGraphicFramePr>
        <p:xfrm>
          <a:off x="5747529" y="3236465"/>
          <a:ext cx="2946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0" name="Equation" r:id="rId5" imgW="1663560" imgH="660240" progId="Equation.3">
                  <p:embed/>
                </p:oleObj>
              </mc:Choice>
              <mc:Fallback>
                <p:oleObj name="Equation" r:id="rId5" imgW="1663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7529" y="3236465"/>
                        <a:ext cx="2946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228184" y="4869289"/>
            <a:ext cx="266429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1306BA"/>
                </a:solidFill>
                <a:latin typeface="Symbol" panose="05050102010706020507" pitchFamily="18" charset="2"/>
              </a:rPr>
              <a:t>c</a:t>
            </a:r>
            <a:r>
              <a:rPr lang="fr-FR" altLang="fr-FR" b="1" baseline="-25000" dirty="0" smtClean="0">
                <a:solidFill>
                  <a:srgbClr val="1306BA"/>
                </a:solidFill>
                <a:latin typeface="Arial" charset="0"/>
              </a:rPr>
              <a:t>3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does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NOT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contain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N</a:t>
            </a:r>
            <a:r>
              <a:rPr lang="fr-FR" altLang="fr-FR" b="1" baseline="-25000" dirty="0" err="1" smtClean="0">
                <a:solidFill>
                  <a:srgbClr val="1306BA"/>
                </a:solidFill>
                <a:latin typeface="Arial" charset="0"/>
              </a:rPr>
              <a:t>corr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(Box model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is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charset="0"/>
              </a:rPr>
              <a:t>space</a:t>
            </a:r>
            <a:r>
              <a:rPr lang="fr-FR" altLang="fr-FR" b="1" dirty="0" smtClean="0">
                <a:solidFill>
                  <a:srgbClr val="1306BA"/>
                </a:solidFill>
                <a:latin typeface="Arial" charset="0"/>
              </a:rPr>
              <a:t> free)</a:t>
            </a: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089659"/>
              </p:ext>
            </p:extLst>
          </p:nvPr>
        </p:nvGraphicFramePr>
        <p:xfrm>
          <a:off x="280293" y="3190875"/>
          <a:ext cx="400367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1" name="Equation" r:id="rId7" imgW="2260440" imgH="660240" progId="Equation.3">
                  <p:embed/>
                </p:oleObj>
              </mc:Choice>
              <mc:Fallback>
                <p:oleObj name="Equation" r:id="rId7" imgW="2260440" imgH="6602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93" y="3190875"/>
                        <a:ext cx="400367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37"/>
          <p:cNvSpPr>
            <a:spLocks noChangeArrowheads="1"/>
          </p:cNvSpPr>
          <p:nvPr/>
        </p:nvSpPr>
        <p:spPr bwMode="auto">
          <a:xfrm rot="16200000">
            <a:off x="4860654" y="3406588"/>
            <a:ext cx="215900" cy="82815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>
            <a:off x="4139952" y="3212976"/>
            <a:ext cx="288032" cy="1080120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Accolade fermante 14"/>
          <p:cNvSpPr/>
          <p:nvPr/>
        </p:nvSpPr>
        <p:spPr>
          <a:xfrm flipH="1">
            <a:off x="107504" y="3212976"/>
            <a:ext cx="288032" cy="1080120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 flipH="1">
            <a:off x="5436096" y="3212976"/>
            <a:ext cx="288032" cy="1080120"/>
          </a:xfrm>
          <a:prstGeom prst="rightBrace">
            <a:avLst>
              <a:gd name="adj1" fmla="val 51323"/>
              <a:gd name="adj2" fmla="val 4911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5796136" y="4479279"/>
            <a:ext cx="215900" cy="167084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18" name="Group 70"/>
          <p:cNvGrpSpPr>
            <a:grpSpLocks/>
          </p:cNvGrpSpPr>
          <p:nvPr/>
        </p:nvGrpSpPr>
        <p:grpSpPr bwMode="auto">
          <a:xfrm>
            <a:off x="277789" y="4479279"/>
            <a:ext cx="2087563" cy="1901825"/>
            <a:chOff x="4513" y="2478"/>
            <a:chExt cx="1315" cy="1198"/>
          </a:xfrm>
        </p:grpSpPr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4558" y="2478"/>
              <a:ext cx="35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 i="1" dirty="0" smtClean="0">
                  <a:latin typeface="Symbol" panose="05050102010706020507" pitchFamily="18" charset="2"/>
                </a:rPr>
                <a:t>c</a:t>
              </a:r>
              <a:r>
                <a:rPr lang="fr-FR" sz="2400" i="1" baseline="-25000" dirty="0" smtClean="0">
                  <a:latin typeface="Times New Roman" pitchFamily="18" charset="0"/>
                </a:rPr>
                <a:t>3</a:t>
              </a:r>
              <a:endParaRPr lang="fr-FR" sz="2400" i="1" baseline="-25000" dirty="0">
                <a:latin typeface="Times New Roman" pitchFamily="18" charset="0"/>
              </a:endParaRP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5375" y="3339"/>
              <a:ext cx="4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Symbol" pitchFamily="18" charset="2"/>
                </a:rPr>
                <a:t>wt</a:t>
              </a:r>
              <a:r>
                <a:rPr lang="fr-FR" sz="2400" baseline="-25000">
                  <a:latin typeface="Symbol" pitchFamily="18" charset="2"/>
                </a:rPr>
                <a:t>a</a:t>
              </a:r>
              <a:endParaRPr lang="fr-FR" sz="2400" baseline="-25000">
                <a:latin typeface="Times New Roman" pitchFamily="18" charset="0"/>
              </a:endParaRPr>
            </a:p>
          </p:txBody>
        </p:sp>
        <p:sp>
          <p:nvSpPr>
            <p:cNvPr id="21" name="Text Box 34"/>
            <p:cNvSpPr txBox="1">
              <a:spLocks noChangeArrowheads="1"/>
            </p:cNvSpPr>
            <p:nvPr/>
          </p:nvSpPr>
          <p:spPr bwMode="auto">
            <a:xfrm>
              <a:off x="4740" y="3385"/>
              <a:ext cx="49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2400">
                  <a:latin typeface="Times New Roman" pitchFamily="18" charset="0"/>
                </a:rPr>
                <a:t> « 1 »</a:t>
              </a: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V="1">
              <a:off x="4540" y="2614"/>
              <a:ext cx="0" cy="8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4513" y="3394"/>
              <a:ext cx="109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4980" y="3353"/>
              <a:ext cx="0" cy="8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36"/>
            <p:cNvSpPr>
              <a:spLocks/>
            </p:cNvSpPr>
            <p:nvPr/>
          </p:nvSpPr>
          <p:spPr bwMode="auto">
            <a:xfrm>
              <a:off x="4551" y="2684"/>
              <a:ext cx="962" cy="695"/>
            </a:xfrm>
            <a:custGeom>
              <a:avLst/>
              <a:gdLst>
                <a:gd name="T0" fmla="*/ 0 w 962"/>
                <a:gd name="T1" fmla="*/ 686 h 695"/>
                <a:gd name="T2" fmla="*/ 153 w 962"/>
                <a:gd name="T3" fmla="*/ 622 h 695"/>
                <a:gd name="T4" fmla="*/ 249 w 962"/>
                <a:gd name="T5" fmla="*/ 412 h 695"/>
                <a:gd name="T6" fmla="*/ 327 w 962"/>
                <a:gd name="T7" fmla="*/ 130 h 695"/>
                <a:gd name="T8" fmla="*/ 381 w 962"/>
                <a:gd name="T9" fmla="*/ 22 h 695"/>
                <a:gd name="T10" fmla="*/ 447 w 962"/>
                <a:gd name="T11" fmla="*/ 16 h 695"/>
                <a:gd name="T12" fmla="*/ 489 w 962"/>
                <a:gd name="T13" fmla="*/ 118 h 695"/>
                <a:gd name="T14" fmla="*/ 567 w 962"/>
                <a:gd name="T15" fmla="*/ 370 h 695"/>
                <a:gd name="T16" fmla="*/ 597 w 962"/>
                <a:gd name="T17" fmla="*/ 454 h 695"/>
                <a:gd name="T18" fmla="*/ 681 w 962"/>
                <a:gd name="T19" fmla="*/ 586 h 695"/>
                <a:gd name="T20" fmla="*/ 747 w 962"/>
                <a:gd name="T21" fmla="*/ 640 h 695"/>
                <a:gd name="T22" fmla="*/ 831 w 962"/>
                <a:gd name="T23" fmla="*/ 686 h 695"/>
                <a:gd name="T24" fmla="*/ 962 w 962"/>
                <a:gd name="T25" fmla="*/ 686 h 69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62" h="695">
                  <a:moveTo>
                    <a:pt x="0" y="686"/>
                  </a:moveTo>
                  <a:cubicBezTo>
                    <a:pt x="49" y="695"/>
                    <a:pt x="112" y="668"/>
                    <a:pt x="153" y="622"/>
                  </a:cubicBezTo>
                  <a:cubicBezTo>
                    <a:pt x="194" y="576"/>
                    <a:pt x="220" y="494"/>
                    <a:pt x="249" y="412"/>
                  </a:cubicBezTo>
                  <a:cubicBezTo>
                    <a:pt x="278" y="330"/>
                    <a:pt x="305" y="195"/>
                    <a:pt x="327" y="130"/>
                  </a:cubicBezTo>
                  <a:cubicBezTo>
                    <a:pt x="349" y="65"/>
                    <a:pt x="361" y="41"/>
                    <a:pt x="381" y="22"/>
                  </a:cubicBezTo>
                  <a:cubicBezTo>
                    <a:pt x="401" y="3"/>
                    <a:pt x="429" y="0"/>
                    <a:pt x="447" y="16"/>
                  </a:cubicBezTo>
                  <a:cubicBezTo>
                    <a:pt x="465" y="32"/>
                    <a:pt x="469" y="59"/>
                    <a:pt x="489" y="118"/>
                  </a:cubicBezTo>
                  <a:cubicBezTo>
                    <a:pt x="509" y="177"/>
                    <a:pt x="549" y="314"/>
                    <a:pt x="567" y="370"/>
                  </a:cubicBezTo>
                  <a:cubicBezTo>
                    <a:pt x="585" y="426"/>
                    <a:pt x="578" y="418"/>
                    <a:pt x="597" y="454"/>
                  </a:cubicBezTo>
                  <a:cubicBezTo>
                    <a:pt x="616" y="490"/>
                    <a:pt x="656" y="555"/>
                    <a:pt x="681" y="586"/>
                  </a:cubicBezTo>
                  <a:cubicBezTo>
                    <a:pt x="706" y="617"/>
                    <a:pt x="722" y="623"/>
                    <a:pt x="747" y="640"/>
                  </a:cubicBezTo>
                  <a:cubicBezTo>
                    <a:pt x="772" y="657"/>
                    <a:pt x="795" y="678"/>
                    <a:pt x="831" y="686"/>
                  </a:cubicBezTo>
                  <a:cubicBezTo>
                    <a:pt x="867" y="694"/>
                    <a:pt x="916" y="686"/>
                    <a:pt x="962" y="6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2012926" y="4806304"/>
            <a:ext cx="356718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pure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fr-FR" altLang="fr-FR" b="1" dirty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baseline="-25000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altLang="fr-FR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cos(</a:t>
            </a:r>
            <a:r>
              <a:rPr lang="fr-FR" altLang="fr-FR" dirty="0" err="1" smtClean="0">
                <a:solidFill>
                  <a:srgbClr val="1306BA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fr-FR" altLang="fr-FR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altLang="fr-FR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fr-FR" altLang="fr-FR" b="1" dirty="0" smtClean="0">
                <a:solidFill>
                  <a:srgbClr val="1306BA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w</a:t>
            </a: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 </a:t>
            </a:r>
            <a:r>
              <a:rPr lang="fr-FR" altLang="fr-FR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dependences</a:t>
            </a:r>
            <a:r>
              <a:rPr lang="fr-FR" altLang="fr-FR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qualitatively</a:t>
            </a: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b="1" dirty="0" err="1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</a:t>
            </a:r>
            <a:r>
              <a:rPr lang="fr-FR" altLang="fr-FR" b="1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dirty="0" smtClean="0">
                <a:solidFill>
                  <a:srgbClr val="1306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Box model and in B&amp;B</a:t>
            </a:r>
          </a:p>
        </p:txBody>
      </p:sp>
      <p:pic>
        <p:nvPicPr>
          <p:cNvPr id="52354" name="Picture 13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2656"/>
            <a:ext cx="4108450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77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11" grpId="0"/>
      <p:bldP spid="13" grpId="0" animBg="1"/>
      <p:bldP spid="12" grpId="0" animBg="1"/>
      <p:bldP spid="15" grpId="0" animBg="1"/>
      <p:bldP spid="16" grpId="0" animBg="1"/>
      <p:bldP spid="17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44016" y="0"/>
            <a:ext cx="8604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defPPr>
              <a:defRPr lang="fr-FR"/>
            </a:defPPr>
            <a:lvl1pPr>
              <a:spcBef>
                <a:spcPct val="50000"/>
              </a:spcBef>
              <a:defRPr sz="28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experiments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</a:t>
            </a:r>
            <a:r>
              <a:rPr lang="fr-FR" dirty="0" err="1" smtClean="0"/>
              <a:t>B&amp;B’s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 (2005)</a:t>
            </a:r>
            <a:endParaRPr lang="fr-FR" sz="2200" u="none" dirty="0"/>
          </a:p>
        </p:txBody>
      </p:sp>
      <p:sp>
        <p:nvSpPr>
          <p:cNvPr id="3" name="Text Box 71"/>
          <p:cNvSpPr txBox="1">
            <a:spLocks noChangeArrowheads="1"/>
          </p:cNvSpPr>
          <p:nvPr/>
        </p:nvSpPr>
        <p:spPr bwMode="auto">
          <a:xfrm>
            <a:off x="467544" y="6309320"/>
            <a:ext cx="8280920" cy="50405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defPPr>
              <a:defRPr lang="fr-FR"/>
            </a:defPPr>
            <a:lvl1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>
                <a:solidFill>
                  <a:srgbClr val="FF0000"/>
                </a:solidFill>
                <a:latin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fr-FR" dirty="0" err="1">
                <a:latin typeface="+mj-lt"/>
              </a:rPr>
              <a:t>U</a:t>
            </a:r>
            <a:r>
              <a:rPr lang="fr-FR" dirty="0" err="1" smtClean="0">
                <a:latin typeface="+mj-lt"/>
              </a:rPr>
              <a:t>sing</a:t>
            </a:r>
            <a:r>
              <a:rPr lang="fr-FR" dirty="0" smtClean="0">
                <a:latin typeface="+mj-lt"/>
              </a:rPr>
              <a:t> E</a:t>
            </a:r>
            <a:r>
              <a:rPr lang="fr-FR" baseline="-25000" dirty="0" smtClean="0">
                <a:latin typeface="+mj-lt"/>
              </a:rPr>
              <a:t>st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will</a:t>
            </a:r>
            <a:r>
              <a:rPr lang="fr-FR" dirty="0" smtClean="0">
                <a:latin typeface="+mj-lt"/>
              </a:rPr>
              <a:t> shed a new light on </a:t>
            </a:r>
            <a:r>
              <a:rPr lang="fr-FR" dirty="0" err="1" smtClean="0">
                <a:latin typeface="+mj-lt"/>
              </a:rPr>
              <a:t>this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interpretation</a:t>
            </a:r>
            <a:r>
              <a:rPr lang="fr-FR" dirty="0" smtClean="0">
                <a:latin typeface="+mj-lt"/>
              </a:rPr>
              <a:t> issue </a:t>
            </a:r>
            <a:endParaRPr lang="fr-FR" dirty="0">
              <a:latin typeface="+mj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19" y="5003884"/>
            <a:ext cx="424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Very</a:t>
            </a:r>
            <a:r>
              <a:rPr lang="fr-FR" dirty="0" smtClean="0"/>
              <a:t> good </a:t>
            </a:r>
            <a:r>
              <a:rPr lang="fr-FR" dirty="0" err="1" smtClean="0"/>
              <a:t>fits</a:t>
            </a:r>
            <a:r>
              <a:rPr lang="fr-FR" dirty="0" smtClean="0"/>
              <a:t> at 1</a:t>
            </a:r>
            <a:r>
              <a:rPr lang="fr-FR" dirty="0" smtClean="0">
                <a:latin typeface="Symbol" panose="05050102010706020507" pitchFamily="18" charset="2"/>
              </a:rPr>
              <a:t>w</a:t>
            </a:r>
            <a:r>
              <a:rPr lang="fr-FR" dirty="0" smtClean="0"/>
              <a:t> (</a:t>
            </a:r>
            <a:r>
              <a:rPr lang="fr-FR" dirty="0" err="1" smtClean="0"/>
              <a:t>better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at 3</a:t>
            </a:r>
            <a:r>
              <a:rPr lang="fr-FR" dirty="0" smtClean="0">
                <a:latin typeface="Symbol" panose="05050102010706020507" pitchFamily="18" charset="2"/>
              </a:rPr>
              <a:t>w)</a:t>
            </a:r>
            <a:r>
              <a:rPr lang="fr-FR" dirty="0" smtClean="0">
                <a:sym typeface="Symbol"/>
              </a:rPr>
              <a:t> </a:t>
            </a:r>
            <a:endParaRPr lang="fr-FR" dirty="0"/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124245" y="577692"/>
            <a:ext cx="1423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Box model 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04" y="1052736"/>
            <a:ext cx="4170972" cy="280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5596853" y="548680"/>
            <a:ext cx="14234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B&amp;B: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4067944" cy="282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71674" y="3938790"/>
            <a:ext cx="44283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u="sng" dirty="0" err="1" smtClean="0">
                <a:solidFill>
                  <a:srgbClr val="009900"/>
                </a:solidFill>
              </a:rPr>
              <a:t>e.g</a:t>
            </a:r>
            <a:r>
              <a:rPr lang="fr-FR" sz="1600" u="sng" dirty="0" smtClean="0">
                <a:solidFill>
                  <a:srgbClr val="009900"/>
                </a:solidFill>
              </a:rPr>
              <a:t>. </a:t>
            </a:r>
            <a:r>
              <a:rPr lang="fr-FR" sz="1600" u="sng" dirty="0" err="1" smtClean="0">
                <a:solidFill>
                  <a:srgbClr val="009900"/>
                </a:solidFill>
              </a:rPr>
              <a:t>R.Richert’s</a:t>
            </a:r>
            <a:r>
              <a:rPr lang="fr-FR" sz="1600" u="sng" dirty="0" smtClean="0">
                <a:solidFill>
                  <a:srgbClr val="009900"/>
                </a:solidFill>
              </a:rPr>
              <a:t> </a:t>
            </a:r>
            <a:r>
              <a:rPr lang="fr-FR" sz="1600" u="sng" dirty="0">
                <a:solidFill>
                  <a:srgbClr val="009900"/>
                </a:solidFill>
              </a:rPr>
              <a:t>group:</a:t>
            </a:r>
            <a:r>
              <a:rPr lang="fr-FR" sz="1600" dirty="0">
                <a:solidFill>
                  <a:srgbClr val="009900"/>
                </a:solidFill>
              </a:rPr>
              <a:t> PRL, </a:t>
            </a:r>
            <a:r>
              <a:rPr lang="fr-FR" sz="1600" b="1" dirty="0">
                <a:solidFill>
                  <a:srgbClr val="009900"/>
                </a:solidFill>
              </a:rPr>
              <a:t>97</a:t>
            </a:r>
            <a:r>
              <a:rPr lang="fr-FR" sz="1600" dirty="0">
                <a:solidFill>
                  <a:srgbClr val="009900"/>
                </a:solidFill>
              </a:rPr>
              <a:t>, 095703 (2006); PRB </a:t>
            </a:r>
            <a:r>
              <a:rPr lang="fr-FR" sz="1600" b="1" dirty="0">
                <a:solidFill>
                  <a:srgbClr val="009900"/>
                </a:solidFill>
              </a:rPr>
              <a:t>75</a:t>
            </a:r>
            <a:r>
              <a:rPr lang="fr-FR" sz="1600" dirty="0">
                <a:solidFill>
                  <a:srgbClr val="009900"/>
                </a:solidFill>
              </a:rPr>
              <a:t>, 064302 (2007); EPJB, </a:t>
            </a:r>
            <a:r>
              <a:rPr lang="fr-FR" sz="1600" b="1" dirty="0">
                <a:solidFill>
                  <a:srgbClr val="009900"/>
                </a:solidFill>
              </a:rPr>
              <a:t>66</a:t>
            </a:r>
            <a:r>
              <a:rPr lang="fr-FR" sz="1600" dirty="0">
                <a:solidFill>
                  <a:srgbClr val="009900"/>
                </a:solidFill>
              </a:rPr>
              <a:t>, 217, (2008); PRL, </a:t>
            </a:r>
            <a:r>
              <a:rPr lang="fr-FR" sz="1600" b="1" dirty="0">
                <a:solidFill>
                  <a:srgbClr val="009900"/>
                </a:solidFill>
              </a:rPr>
              <a:t>104</a:t>
            </a:r>
            <a:r>
              <a:rPr lang="fr-FR" sz="1600" dirty="0">
                <a:solidFill>
                  <a:srgbClr val="009900"/>
                </a:solidFill>
              </a:rPr>
              <a:t>, 085702, (2010)…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572001" y="3938790"/>
            <a:ext cx="4499992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u="sng" dirty="0" smtClean="0">
                <a:solidFill>
                  <a:srgbClr val="009900"/>
                </a:solidFill>
              </a:rPr>
              <a:t>Our group</a:t>
            </a:r>
            <a:r>
              <a:rPr lang="fr-FR" sz="1600" u="sng" dirty="0" smtClean="0">
                <a:solidFill>
                  <a:srgbClr val="009900"/>
                </a:solidFill>
              </a:rPr>
              <a:t>:</a:t>
            </a:r>
            <a:r>
              <a:rPr lang="fr-FR" sz="1600" dirty="0" smtClean="0">
                <a:solidFill>
                  <a:srgbClr val="009900"/>
                </a:solidFill>
              </a:rPr>
              <a:t> </a:t>
            </a:r>
            <a:r>
              <a:rPr lang="fr-FR" sz="1600" dirty="0" err="1" smtClean="0">
                <a:solidFill>
                  <a:srgbClr val="009900"/>
                </a:solidFill>
              </a:rPr>
              <a:t>PhD’s</a:t>
            </a:r>
            <a:r>
              <a:rPr lang="fr-FR" sz="1600" dirty="0" smtClean="0">
                <a:solidFill>
                  <a:srgbClr val="009900"/>
                </a:solidFill>
              </a:rPr>
              <a:t> of </a:t>
            </a:r>
            <a:r>
              <a:rPr lang="fr-FR" sz="1600" b="1" dirty="0" smtClean="0">
                <a:solidFill>
                  <a:srgbClr val="009900"/>
                </a:solidFill>
              </a:rPr>
              <a:t>C. </a:t>
            </a:r>
            <a:r>
              <a:rPr lang="fr-FR" sz="1600" b="1" dirty="0" err="1" smtClean="0">
                <a:solidFill>
                  <a:srgbClr val="009900"/>
                </a:solidFill>
              </a:rPr>
              <a:t>Thibierge</a:t>
            </a:r>
            <a:r>
              <a:rPr lang="fr-FR" sz="1600" b="1" dirty="0" smtClean="0">
                <a:solidFill>
                  <a:srgbClr val="009900"/>
                </a:solidFill>
              </a:rPr>
              <a:t> </a:t>
            </a:r>
            <a:r>
              <a:rPr lang="fr-FR" sz="1600" dirty="0" smtClean="0">
                <a:solidFill>
                  <a:srgbClr val="009900"/>
                </a:solidFill>
              </a:rPr>
              <a:t>and </a:t>
            </a:r>
            <a:r>
              <a:rPr lang="fr-FR" sz="1600" b="1" dirty="0" smtClean="0">
                <a:solidFill>
                  <a:srgbClr val="009900"/>
                </a:solidFill>
              </a:rPr>
              <a:t>C. Brun</a:t>
            </a:r>
            <a:r>
              <a:rPr lang="fr-FR" sz="1600" dirty="0" smtClean="0">
                <a:solidFill>
                  <a:srgbClr val="009900"/>
                </a:solidFill>
              </a:rPr>
              <a:t>. </a:t>
            </a:r>
            <a:r>
              <a:rPr lang="fr-FR" sz="1300" dirty="0" smtClean="0">
                <a:solidFill>
                  <a:srgbClr val="009900"/>
                </a:solidFill>
              </a:rPr>
              <a:t>PRL (2010); (2012) PRB </a:t>
            </a:r>
            <a:r>
              <a:rPr lang="fr-FR" sz="1300" b="1" dirty="0" smtClean="0">
                <a:solidFill>
                  <a:srgbClr val="009900"/>
                </a:solidFill>
              </a:rPr>
              <a:t>(2011</a:t>
            </a:r>
            <a:r>
              <a:rPr lang="fr-FR" sz="1300" dirty="0" smtClean="0">
                <a:solidFill>
                  <a:srgbClr val="009900"/>
                </a:solidFill>
              </a:rPr>
              <a:t>) (2012); </a:t>
            </a:r>
            <a:r>
              <a:rPr lang="fr-FR" sz="1300" dirty="0" err="1" smtClean="0">
                <a:solidFill>
                  <a:srgbClr val="009900"/>
                </a:solidFill>
              </a:rPr>
              <a:t>JChem</a:t>
            </a:r>
            <a:r>
              <a:rPr lang="fr-FR" sz="1300" dirty="0" smtClean="0">
                <a:solidFill>
                  <a:srgbClr val="009900"/>
                </a:solidFill>
              </a:rPr>
              <a:t> </a:t>
            </a:r>
            <a:r>
              <a:rPr lang="fr-FR" sz="1300" dirty="0" err="1" smtClean="0">
                <a:solidFill>
                  <a:srgbClr val="009900"/>
                </a:solidFill>
              </a:rPr>
              <a:t>Phys</a:t>
            </a:r>
            <a:r>
              <a:rPr lang="fr-FR" sz="1300" dirty="0" smtClean="0">
                <a:solidFill>
                  <a:srgbClr val="009900"/>
                </a:solidFill>
              </a:rPr>
              <a:t> (2011) , </a:t>
            </a:r>
            <a:endParaRPr lang="fr-FR" sz="1300" dirty="0">
              <a:solidFill>
                <a:srgbClr val="0099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79512" y="53639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Accounts</a:t>
            </a:r>
            <a:r>
              <a:rPr lang="fr-FR" dirty="0" smtClean="0"/>
              <a:t> for the </a:t>
            </a:r>
            <a:r>
              <a:rPr lang="fr-FR" dirty="0" err="1" smtClean="0"/>
              <a:t>transient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at 1</a:t>
            </a:r>
            <a:r>
              <a:rPr lang="fr-FR" dirty="0" smtClean="0">
                <a:latin typeface="Symbol" panose="05050102010706020507" pitchFamily="18" charset="2"/>
              </a:rPr>
              <a:t>w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4499992" y="523220"/>
            <a:ext cx="0" cy="5642084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51519" y="5723964"/>
            <a:ext cx="432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liquids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(</a:t>
            </a:r>
            <a:r>
              <a:rPr lang="fr-FR" dirty="0" err="1" smtClean="0"/>
              <a:t>Richert</a:t>
            </a:r>
            <a:r>
              <a:rPr lang="fr-FR" dirty="0" smtClean="0"/>
              <a:t> PRL (2007))</a:t>
            </a:r>
          </a:p>
        </p:txBody>
      </p:sp>
      <p:graphicFrame>
        <p:nvGraphicFramePr>
          <p:cNvPr id="52224" name="Objet 52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97251"/>
              </p:ext>
            </p:extLst>
          </p:nvPr>
        </p:nvGraphicFramePr>
        <p:xfrm>
          <a:off x="1588468" y="411163"/>
          <a:ext cx="190341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2" name="Equation" r:id="rId5" imgW="1218960" imgH="457200" progId="Equation.3">
                  <p:embed/>
                </p:oleObj>
              </mc:Choice>
              <mc:Fallback>
                <p:oleObj name="Equation" r:id="rId5" imgW="1218960" imgH="4572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468" y="411163"/>
                        <a:ext cx="190341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5" name="Objet 52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928252"/>
              </p:ext>
            </p:extLst>
          </p:nvPr>
        </p:nvGraphicFramePr>
        <p:xfrm>
          <a:off x="6280150" y="541338"/>
          <a:ext cx="174466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03" name="Equation" r:id="rId7" imgW="1117440" imgH="241200" progId="Equation.3">
                  <p:embed/>
                </p:oleObj>
              </mc:Choice>
              <mc:Fallback>
                <p:oleObj name="Equation" r:id="rId7" imgW="1117440" imgH="241200" progId="Equation.3">
                  <p:embed/>
                  <p:pic>
                    <p:nvPicPr>
                      <p:cNvPr id="0" name="Objet 522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0150" y="541338"/>
                        <a:ext cx="1744663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550222" y="4432378"/>
            <a:ext cx="449999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b="1" u="sng" dirty="0" err="1" smtClean="0">
                <a:solidFill>
                  <a:srgbClr val="009900"/>
                </a:solidFill>
              </a:rPr>
              <a:t>Augsburg</a:t>
            </a:r>
            <a:r>
              <a:rPr lang="fr-FR" sz="1600" b="1" u="sng" dirty="0" smtClean="0">
                <a:solidFill>
                  <a:srgbClr val="009900"/>
                </a:solidFill>
              </a:rPr>
              <a:t> group</a:t>
            </a:r>
            <a:r>
              <a:rPr lang="fr-FR" sz="1600" u="sng" dirty="0" smtClean="0">
                <a:solidFill>
                  <a:srgbClr val="009900"/>
                </a:solidFill>
              </a:rPr>
              <a:t>:</a:t>
            </a:r>
            <a:r>
              <a:rPr lang="fr-FR" sz="1600" dirty="0" smtClean="0">
                <a:solidFill>
                  <a:srgbClr val="009900"/>
                </a:solidFill>
              </a:rPr>
              <a:t> PhD of </a:t>
            </a:r>
            <a:r>
              <a:rPr lang="fr-FR" sz="1600" b="1" dirty="0" smtClean="0">
                <a:solidFill>
                  <a:srgbClr val="009900"/>
                </a:solidFill>
              </a:rPr>
              <a:t>Th. Bauer</a:t>
            </a:r>
            <a:r>
              <a:rPr lang="fr-FR" sz="1600" dirty="0" smtClean="0">
                <a:solidFill>
                  <a:srgbClr val="009900"/>
                </a:solidFill>
              </a:rPr>
              <a:t> : 2 </a:t>
            </a:r>
            <a:r>
              <a:rPr lang="fr-FR" sz="1400" dirty="0" err="1" smtClean="0">
                <a:solidFill>
                  <a:srgbClr val="009900"/>
                </a:solidFill>
              </a:rPr>
              <a:t>PRL’s</a:t>
            </a:r>
            <a:r>
              <a:rPr lang="fr-FR" sz="1400" dirty="0" smtClean="0">
                <a:solidFill>
                  <a:srgbClr val="009900"/>
                </a:solidFill>
              </a:rPr>
              <a:t> in  (2013); etc… </a:t>
            </a:r>
            <a:endParaRPr lang="fr-FR" sz="1400" dirty="0">
              <a:solidFill>
                <a:srgbClr val="009900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716016" y="495411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Test of </a:t>
            </a:r>
            <a:r>
              <a:rPr lang="fr-FR" dirty="0" err="1" smtClean="0"/>
              <a:t>B&amp;B’s</a:t>
            </a:r>
            <a:r>
              <a:rPr lang="fr-FR" dirty="0" smtClean="0"/>
              <a:t> </a:t>
            </a:r>
            <a:r>
              <a:rPr lang="fr-FR" dirty="0" err="1" smtClean="0"/>
              <a:t>prediction</a:t>
            </a:r>
            <a:r>
              <a:rPr lang="fr-FR" dirty="0" smtClean="0"/>
              <a:t>: OK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679361" y="5323442"/>
            <a:ext cx="406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Evolution of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corr</a:t>
            </a:r>
            <a:r>
              <a:rPr lang="fr-FR" dirty="0" smtClean="0"/>
              <a:t>(T) or of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corr</a:t>
            </a:r>
            <a:r>
              <a:rPr lang="fr-FR" dirty="0" smtClean="0"/>
              <a:t>(t</a:t>
            </a:r>
            <a:r>
              <a:rPr lang="fr-FR" baseline="-25000" dirty="0" smtClean="0"/>
              <a:t>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4675761" y="5692774"/>
            <a:ext cx="446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→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dirty="0" err="1" smtClean="0"/>
              <a:t>liquids</a:t>
            </a:r>
            <a:r>
              <a:rPr lang="fr-FR" dirty="0" smtClean="0"/>
              <a:t> </a:t>
            </a:r>
            <a:r>
              <a:rPr lang="fr-FR" dirty="0" err="1" smtClean="0"/>
              <a:t>tested</a:t>
            </a:r>
            <a:r>
              <a:rPr lang="fr-FR" dirty="0" smtClean="0"/>
              <a:t> (</a:t>
            </a:r>
            <a:r>
              <a:rPr lang="fr-FR" sz="1600" dirty="0" err="1" smtClean="0"/>
              <a:t>Lunkenheimer</a:t>
            </a:r>
            <a:r>
              <a:rPr lang="fr-FR" sz="1600" dirty="0"/>
              <a:t> </a:t>
            </a:r>
            <a:r>
              <a:rPr lang="fr-FR" sz="1600" dirty="0" smtClean="0"/>
              <a:t>&amp; </a:t>
            </a:r>
            <a:r>
              <a:rPr lang="fr-FR" sz="1600" dirty="0" err="1" smtClean="0"/>
              <a:t>Loidl</a:t>
            </a:r>
            <a:r>
              <a:rPr lang="fr-FR" dirty="0" smtClean="0"/>
              <a:t>)</a:t>
            </a:r>
          </a:p>
        </p:txBody>
      </p:sp>
      <p:sp>
        <p:nvSpPr>
          <p:cNvPr id="20" name="AutoShape 37"/>
          <p:cNvSpPr>
            <a:spLocks noChangeArrowheads="1"/>
          </p:cNvSpPr>
          <p:nvPr/>
        </p:nvSpPr>
        <p:spPr bwMode="auto">
          <a:xfrm rot="16200000">
            <a:off x="773671" y="6147333"/>
            <a:ext cx="215900" cy="828153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85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28" grpId="0"/>
      <p:bldP spid="29" grpId="0"/>
      <p:bldP spid="30" grpId="0"/>
      <p:bldP spid="31" grpId="0"/>
      <p:bldP spid="34" grpId="0"/>
      <p:bldP spid="37" grpId="0"/>
      <p:bldP spid="38" grpId="0"/>
      <p:bldP spid="39" grpId="0"/>
      <p:bldP spid="40" grpId="0"/>
      <p:bldP spid="20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21745</TotalTime>
  <Words>2064</Words>
  <Application>Microsoft Office PowerPoint</Application>
  <PresentationFormat>Affichage à l'écran (4:3)</PresentationFormat>
  <Paragraphs>365</Paragraphs>
  <Slides>28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2" baseType="lpstr">
      <vt:lpstr>Thème Office</vt:lpstr>
      <vt:lpstr>Modèle par défaut</vt:lpstr>
      <vt:lpstr>Equation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LADIEU François</dc:creator>
  <cp:lastModifiedBy>LADIEU François</cp:lastModifiedBy>
  <cp:revision>471</cp:revision>
  <dcterms:created xsi:type="dcterms:W3CDTF">2012-11-14T13:09:36Z</dcterms:created>
  <dcterms:modified xsi:type="dcterms:W3CDTF">2014-09-16T07:47:58Z</dcterms:modified>
</cp:coreProperties>
</file>