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72" r:id="rId10"/>
    <p:sldId id="279" r:id="rId11"/>
    <p:sldId id="261" r:id="rId12"/>
    <p:sldId id="265" r:id="rId13"/>
    <p:sldId id="270" r:id="rId14"/>
    <p:sldId id="271" r:id="rId15"/>
    <p:sldId id="269" r:id="rId16"/>
    <p:sldId id="267" r:id="rId17"/>
    <p:sldId id="268" r:id="rId18"/>
    <p:sldId id="273" r:id="rId19"/>
    <p:sldId id="276" r:id="rId20"/>
    <p:sldId id="277" r:id="rId21"/>
    <p:sldId id="274" r:id="rId22"/>
    <p:sldId id="275" r:id="rId23"/>
    <p:sldId id="278" r:id="rId24"/>
    <p:sldId id="281" r:id="rId25"/>
  </p:sldIdLst>
  <p:sldSz cx="9144000" cy="6858000" type="screen4x3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-2412" y="-108"/>
      </p:cViewPr>
      <p:guideLst>
        <p:guide orient="horz" pos="2229"/>
        <p:guide pos="294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753" cy="353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223" y="0"/>
            <a:ext cx="4057753" cy="353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02"/>
            <a:ext cx="4057753" cy="353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223" y="6721902"/>
            <a:ext cx="4057753" cy="353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0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57333" cy="353854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7" y="0"/>
            <a:ext cx="4057333" cy="353854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F08F4D20-45B1-4536-9479-5CD3F813670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531813"/>
            <a:ext cx="3536950" cy="265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vert="horz" lIns="94110" tIns="47055" rIns="94110" bIns="4705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21993"/>
            <a:ext cx="4057333" cy="353854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7" y="6721993"/>
            <a:ext cx="4057333" cy="353854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D0D75E91-CA04-4F27-9A3D-696FA862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9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D47F-D377-4A38-B093-D3E65FF53C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0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B52E-8AF9-45B0-A31F-C70475E8ED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0DF-D855-4783-8D0E-430BB35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B52E-8AF9-45B0-A31F-C70475E8ED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0DF-D855-4783-8D0E-430BB35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4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B52E-8AF9-45B0-A31F-C70475E8ED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0DF-D855-4783-8D0E-430BB35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9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B52E-8AF9-45B0-A31F-C70475E8ED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0DF-D855-4783-8D0E-430BB35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8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B52E-8AF9-45B0-A31F-C70475E8ED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0DF-D855-4783-8D0E-430BB35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9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B52E-8AF9-45B0-A31F-C70475E8ED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0DF-D855-4783-8D0E-430BB35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B52E-8AF9-45B0-A31F-C70475E8ED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0DF-D855-4783-8D0E-430BB35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B52E-8AF9-45B0-A31F-C70475E8ED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0DF-D855-4783-8D0E-430BB35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B52E-8AF9-45B0-A31F-C70475E8ED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0DF-D855-4783-8D0E-430BB35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5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B52E-8AF9-45B0-A31F-C70475E8ED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0DF-D855-4783-8D0E-430BB35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5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B52E-8AF9-45B0-A31F-C70475E8ED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0DF-D855-4783-8D0E-430BB35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6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B52E-8AF9-45B0-A31F-C70475E8ED7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0DF-D855-4783-8D0E-430BB35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6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rbach@austin.utexas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Critical Phenomena in Random and Complex Systems</a:t>
            </a:r>
            <a:br>
              <a:rPr lang="en-US" sz="2800" b="1" dirty="0" smtClean="0"/>
            </a:br>
            <a:r>
              <a:rPr lang="en-US" sz="2000" b="1" dirty="0" smtClean="0"/>
              <a:t>Capri</a:t>
            </a:r>
            <a:br>
              <a:rPr lang="en-US" sz="2000" b="1" dirty="0" smtClean="0"/>
            </a:br>
            <a:r>
              <a:rPr lang="en-US" sz="2000" b="1" dirty="0" smtClean="0"/>
              <a:t>September 9-12, 2014</a:t>
            </a:r>
            <a:endParaRPr 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Spin Glass Dynamics at the </a:t>
            </a:r>
            <a:r>
              <a:rPr lang="en-US" sz="4000" b="1" dirty="0" err="1" smtClean="0">
                <a:solidFill>
                  <a:srgbClr val="002060"/>
                </a:solidFill>
              </a:rPr>
              <a:t>Meso</a:t>
            </a:r>
            <a:r>
              <a:rPr lang="en-US" sz="4000" b="1" dirty="0" err="1" smtClean="0"/>
              <a:t>scale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>
                <a:solidFill>
                  <a:srgbClr val="C00000"/>
                </a:solidFill>
              </a:rPr>
              <a:t>Samaresh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Guchhait</a:t>
            </a:r>
            <a:r>
              <a:rPr lang="en-US" dirty="0" smtClean="0">
                <a:solidFill>
                  <a:srgbClr val="C00000"/>
                </a:solidFill>
              </a:rPr>
              <a:t>* and Raymond L. Orbach**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*Microelectronics Research Center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**Texas Materials Institute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The University of Texas at Austin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Austin, Texas  78712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0070C0"/>
                </a:solidFill>
                <a:hlinkClick r:id="rId2"/>
              </a:rPr>
              <a:t>orbach@austin.utexas.edu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Phys. Rev. </a:t>
            </a:r>
            <a:r>
              <a:rPr lang="en-US" dirty="0" err="1" smtClean="0">
                <a:solidFill>
                  <a:srgbClr val="C00000"/>
                </a:solidFill>
              </a:rPr>
              <a:t>Lett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b="1" dirty="0" smtClean="0">
                <a:solidFill>
                  <a:srgbClr val="C00000"/>
                </a:solidFill>
              </a:rPr>
              <a:t>112</a:t>
            </a:r>
            <a:r>
              <a:rPr lang="en-US" dirty="0" smtClean="0">
                <a:solidFill>
                  <a:srgbClr val="C00000"/>
                </a:solidFill>
              </a:rPr>
              <a:t>, 126401 (2014)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Phys. Rev. B, submitted for publication (2014)</a:t>
            </a: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Unusual Behavior of </a:t>
            </a:r>
            <a:r>
              <a:rPr lang="el-GR" sz="3600" b="1" dirty="0" smtClean="0">
                <a:solidFill>
                  <a:srgbClr val="002060"/>
                </a:solidFill>
              </a:rPr>
              <a:t>ξ</a:t>
            </a:r>
            <a:r>
              <a:rPr lang="en-US" sz="3600" b="1" dirty="0" smtClean="0">
                <a:solidFill>
                  <a:srgbClr val="002060"/>
                </a:solidFill>
              </a:rPr>
              <a:t>(t, T) for Very Thin Films 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At 15.5 nm, </a:t>
            </a:r>
            <a:r>
              <a:rPr lang="el-GR" sz="2000" dirty="0" smtClean="0">
                <a:solidFill>
                  <a:srgbClr val="C00000"/>
                </a:solidFill>
              </a:rPr>
              <a:t>ξ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co</a:t>
            </a:r>
            <a:r>
              <a:rPr lang="en-US" sz="2000" dirty="0" smtClean="0">
                <a:solidFill>
                  <a:srgbClr val="C00000"/>
                </a:solidFill>
              </a:rPr>
              <a:t>, T) equals the sample thickness at very long times for       T significantly below </a:t>
            </a:r>
            <a:r>
              <a:rPr lang="en-US" sz="2000" dirty="0" err="1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g</a:t>
            </a:r>
            <a:r>
              <a:rPr lang="en-US" sz="2000" dirty="0" smtClean="0">
                <a:solidFill>
                  <a:srgbClr val="C00000"/>
                </a:solidFill>
              </a:rPr>
              <a:t> [e.g. </a:t>
            </a:r>
            <a:r>
              <a:rPr lang="en-US" sz="2000" dirty="0" err="1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co</a:t>
            </a:r>
            <a:r>
              <a:rPr lang="en-US" sz="2000" dirty="0" smtClean="0">
                <a:solidFill>
                  <a:srgbClr val="C00000"/>
                </a:solidFill>
              </a:rPr>
              <a:t> = 5 x 10</a:t>
            </a:r>
            <a:r>
              <a:rPr lang="en-US" sz="2000" baseline="30000" dirty="0" smtClean="0">
                <a:solidFill>
                  <a:srgbClr val="C00000"/>
                </a:solidFill>
              </a:rPr>
              <a:t>5</a:t>
            </a:r>
            <a:r>
              <a:rPr lang="en-US" sz="2000" dirty="0" smtClean="0">
                <a:solidFill>
                  <a:srgbClr val="C00000"/>
                </a:solidFill>
              </a:rPr>
              <a:t> sec for T/</a:t>
            </a:r>
            <a:r>
              <a:rPr lang="en-US" sz="2000" dirty="0" err="1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g</a:t>
            </a:r>
            <a:r>
              <a:rPr lang="en-US" sz="2000" dirty="0" smtClean="0">
                <a:solidFill>
                  <a:srgbClr val="C00000"/>
                </a:solidFill>
              </a:rPr>
              <a:t> = 0.83], and becomes of the order of the age of the universe for T/</a:t>
            </a:r>
            <a:r>
              <a:rPr lang="en-US" sz="2000" dirty="0" err="1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g</a:t>
            </a:r>
            <a:r>
              <a:rPr lang="en-US" sz="2000" dirty="0" smtClean="0">
                <a:solidFill>
                  <a:srgbClr val="C00000"/>
                </a:solidFill>
              </a:rPr>
              <a:t> ~ 0.5.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But at 3 nm, the opposite is true. 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As an example, consider a </a:t>
            </a:r>
            <a:r>
              <a:rPr lang="en-US" sz="2000" dirty="0" err="1" smtClean="0">
                <a:solidFill>
                  <a:srgbClr val="C00000"/>
                </a:solidFill>
              </a:rPr>
              <a:t>Cu:Mn</a:t>
            </a:r>
            <a:r>
              <a:rPr lang="en-US" sz="2000" dirty="0" smtClean="0">
                <a:solidFill>
                  <a:srgbClr val="C00000"/>
                </a:solidFill>
              </a:rPr>
              <a:t> 13.5 at.% sample for which </a:t>
            </a:r>
            <a:r>
              <a:rPr lang="en-US" sz="2000" dirty="0" err="1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g</a:t>
            </a:r>
            <a:r>
              <a:rPr lang="en-US" sz="2000" dirty="0" smtClean="0">
                <a:solidFill>
                  <a:srgbClr val="C00000"/>
                </a:solidFill>
              </a:rPr>
              <a:t> = 66.8 K, a</a:t>
            </a:r>
            <a:r>
              <a:rPr lang="en-US" sz="2000" baseline="-25000" dirty="0" smtClean="0">
                <a:solidFill>
                  <a:srgbClr val="C00000"/>
                </a:solidFill>
              </a:rPr>
              <a:t>0</a:t>
            </a:r>
            <a:r>
              <a:rPr lang="en-US" sz="2000" dirty="0" smtClean="0">
                <a:solidFill>
                  <a:srgbClr val="C00000"/>
                </a:solidFill>
              </a:rPr>
              <a:t> = 4.45 Å, and scaling from previous fittings [Joh et al., Phys. Rev. </a:t>
            </a:r>
            <a:r>
              <a:rPr lang="en-US" sz="2000" dirty="0" err="1" smtClean="0">
                <a:solidFill>
                  <a:srgbClr val="C00000"/>
                </a:solidFill>
              </a:rPr>
              <a:t>Lett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82</a:t>
            </a:r>
            <a:r>
              <a:rPr lang="en-US" sz="2000" dirty="0" smtClean="0">
                <a:solidFill>
                  <a:srgbClr val="C00000"/>
                </a:solidFill>
              </a:rPr>
              <a:t>, 438 (1999)], c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dirty="0" smtClean="0">
                <a:solidFill>
                  <a:srgbClr val="C00000"/>
                </a:solidFill>
              </a:rPr>
              <a:t> = 0.653 and c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 = 0.169, and 1/</a:t>
            </a:r>
            <a:r>
              <a:rPr lang="el-GR" sz="2000" dirty="0" smtClean="0">
                <a:solidFill>
                  <a:srgbClr val="C00000"/>
                </a:solidFill>
              </a:rPr>
              <a:t>τ</a:t>
            </a:r>
            <a:r>
              <a:rPr lang="en-US" sz="2000" baseline="-25000" dirty="0" smtClean="0">
                <a:solidFill>
                  <a:srgbClr val="C00000"/>
                </a:solidFill>
              </a:rPr>
              <a:t>0</a:t>
            </a:r>
            <a:r>
              <a:rPr lang="en-US" sz="2000" dirty="0" smtClean="0">
                <a:solidFill>
                  <a:srgbClr val="C00000"/>
                </a:solidFill>
              </a:rPr>
              <a:t> = 9.2 x 10</a:t>
            </a:r>
            <a:r>
              <a:rPr lang="en-US" sz="2000" baseline="30000" dirty="0" smtClean="0">
                <a:solidFill>
                  <a:srgbClr val="C00000"/>
                </a:solidFill>
              </a:rPr>
              <a:t>12</a:t>
            </a:r>
            <a:r>
              <a:rPr lang="en-US" sz="2000" dirty="0" smtClean="0">
                <a:solidFill>
                  <a:srgbClr val="C00000"/>
                </a:solidFill>
              </a:rPr>
              <a:t> sec</a:t>
            </a:r>
            <a:r>
              <a:rPr lang="en-US" sz="2000" baseline="30000" dirty="0" smtClean="0">
                <a:solidFill>
                  <a:srgbClr val="C00000"/>
                </a:solidFill>
              </a:rPr>
              <a:t>-1</a:t>
            </a:r>
            <a:r>
              <a:rPr lang="en-US" sz="2000" dirty="0" smtClean="0">
                <a:solidFill>
                  <a:srgbClr val="C00000"/>
                </a:solidFill>
              </a:rPr>
              <a:t>. 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At </a:t>
            </a:r>
            <a:r>
              <a:rPr lang="el-GR" sz="2000" dirty="0" smtClean="0">
                <a:solidFill>
                  <a:srgbClr val="C00000"/>
                </a:solidFill>
              </a:rPr>
              <a:t>ξ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co</a:t>
            </a:r>
            <a:r>
              <a:rPr lang="en-US" sz="2000" dirty="0" smtClean="0">
                <a:solidFill>
                  <a:srgbClr val="C00000"/>
                </a:solidFill>
              </a:rPr>
              <a:t>, T) = 3 nm = 30 Å and T = 37.5 K (T/</a:t>
            </a:r>
            <a:r>
              <a:rPr lang="en-US" sz="2000" dirty="0" err="1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g</a:t>
            </a:r>
            <a:r>
              <a:rPr lang="en-US" sz="2000" dirty="0" smtClean="0">
                <a:solidFill>
                  <a:srgbClr val="C00000"/>
                </a:solidFill>
              </a:rPr>
              <a:t> = 0.56), inserting into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      generates </a:t>
            </a:r>
            <a:r>
              <a:rPr lang="en-US" sz="2000" dirty="0" err="1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co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= 5 msec. 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This means that the crossover from d = 3 to d = 2 can take place over a very large range of temperatures for very thin films.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Consider the work of </a:t>
            </a:r>
            <a:r>
              <a:rPr lang="en-US" sz="2000" dirty="0" err="1" smtClean="0">
                <a:solidFill>
                  <a:srgbClr val="C00000"/>
                </a:solidFill>
              </a:rPr>
              <a:t>Sandlung</a:t>
            </a:r>
            <a:r>
              <a:rPr lang="en-US" sz="2000" dirty="0" smtClean="0">
                <a:solidFill>
                  <a:srgbClr val="C00000"/>
                </a:solidFill>
              </a:rPr>
              <a:t> et al. [30 Å films] and </a:t>
            </a:r>
            <a:r>
              <a:rPr lang="en-US" sz="2000" dirty="0" err="1" smtClean="0">
                <a:solidFill>
                  <a:srgbClr val="C00000"/>
                </a:solidFill>
              </a:rPr>
              <a:t>Granberg</a:t>
            </a:r>
            <a:r>
              <a:rPr lang="en-US" sz="2000" dirty="0" smtClean="0">
                <a:solidFill>
                  <a:srgbClr val="C00000"/>
                </a:solidFill>
              </a:rPr>
              <a:t> et al. [20 Å films] of </a:t>
            </a:r>
            <a:r>
              <a:rPr lang="en-US" sz="2000" dirty="0" err="1" smtClean="0">
                <a:solidFill>
                  <a:srgbClr val="C00000"/>
                </a:solidFill>
              </a:rPr>
              <a:t>Cu:Mn</a:t>
            </a:r>
            <a:r>
              <a:rPr lang="en-US" sz="2000" dirty="0" smtClean="0">
                <a:solidFill>
                  <a:srgbClr val="C00000"/>
                </a:solidFill>
              </a:rPr>
              <a:t> 13.5 at.%: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38600"/>
            <a:ext cx="3124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1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Dynamic Susceptibility </a:t>
            </a:r>
            <a:r>
              <a:rPr lang="el-GR" sz="3600" b="1" dirty="0" smtClean="0">
                <a:solidFill>
                  <a:srgbClr val="002060"/>
                </a:solidFill>
              </a:rPr>
              <a:t>χ</a:t>
            </a:r>
            <a:r>
              <a:rPr lang="en-US" sz="3600" b="1" dirty="0" smtClean="0">
                <a:solidFill>
                  <a:srgbClr val="002060"/>
                </a:solidFill>
              </a:rPr>
              <a:t>(</a:t>
            </a:r>
            <a:r>
              <a:rPr lang="el-GR" sz="3600" b="1" dirty="0" smtClean="0">
                <a:solidFill>
                  <a:srgbClr val="002060"/>
                </a:solidFill>
              </a:rPr>
              <a:t>τ</a:t>
            </a:r>
            <a:r>
              <a:rPr lang="en-US" sz="3600" b="1" dirty="0" smtClean="0">
                <a:solidFill>
                  <a:srgbClr val="002060"/>
                </a:solidFill>
              </a:rPr>
              <a:t>) as a function of temperature T for </a:t>
            </a:r>
            <a:r>
              <a:rPr lang="en-US" sz="3600" b="1" dirty="0" err="1" smtClean="0">
                <a:solidFill>
                  <a:srgbClr val="002060"/>
                </a:solidFill>
              </a:rPr>
              <a:t>Cu:Mn</a:t>
            </a:r>
            <a:r>
              <a:rPr lang="en-US" sz="3600" b="1" dirty="0" smtClean="0">
                <a:solidFill>
                  <a:srgbClr val="002060"/>
                </a:solidFill>
              </a:rPr>
              <a:t> (13.5 at.%):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(1/</a:t>
            </a:r>
            <a:r>
              <a:rPr lang="el-GR" sz="3600" b="1" dirty="0" smtClean="0">
                <a:solidFill>
                  <a:srgbClr val="002060"/>
                </a:solidFill>
              </a:rPr>
              <a:t>τ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= </a:t>
            </a:r>
            <a:r>
              <a:rPr lang="el-GR" sz="3600" b="1" dirty="0" smtClean="0">
                <a:solidFill>
                  <a:srgbClr val="002060"/>
                </a:solidFill>
              </a:rPr>
              <a:t>ω</a:t>
            </a:r>
            <a:r>
              <a:rPr lang="en-US" sz="3600" b="1" dirty="0" smtClean="0">
                <a:solidFill>
                  <a:srgbClr val="002060"/>
                </a:solidFill>
              </a:rPr>
              <a:t>)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smtClean="0">
                <a:solidFill>
                  <a:srgbClr val="C00000"/>
                </a:solidFill>
              </a:rPr>
              <a:t>[</a:t>
            </a:r>
            <a:r>
              <a:rPr lang="en-US" sz="2400" dirty="0" err="1" smtClean="0">
                <a:solidFill>
                  <a:srgbClr val="C00000"/>
                </a:solidFill>
              </a:rPr>
              <a:t>Sandlung</a:t>
            </a:r>
            <a:r>
              <a:rPr lang="en-US" sz="2400" dirty="0" smtClean="0">
                <a:solidFill>
                  <a:srgbClr val="C00000"/>
                </a:solidFill>
              </a:rPr>
              <a:t>, et al. Phys. Rev.		[</a:t>
            </a:r>
            <a:r>
              <a:rPr lang="en-US" sz="2400" dirty="0" err="1" smtClean="0">
                <a:solidFill>
                  <a:srgbClr val="C00000"/>
                </a:solidFill>
              </a:rPr>
              <a:t>Granberg</a:t>
            </a:r>
            <a:r>
              <a:rPr lang="en-US" sz="2400" dirty="0" smtClean="0">
                <a:solidFill>
                  <a:srgbClr val="C00000"/>
                </a:solidFill>
              </a:rPr>
              <a:t> et al., J. Appl.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      B </a:t>
            </a:r>
            <a:r>
              <a:rPr lang="en-US" sz="2400" b="1" dirty="0" smtClean="0">
                <a:solidFill>
                  <a:srgbClr val="C00000"/>
                </a:solidFill>
              </a:rPr>
              <a:t>40</a:t>
            </a:r>
            <a:r>
              <a:rPr lang="en-US" sz="2400" dirty="0" smtClean="0">
                <a:solidFill>
                  <a:srgbClr val="C00000"/>
                </a:solidFill>
              </a:rPr>
              <a:t>, 869 (1989)]			 Phys.  </a:t>
            </a:r>
            <a:r>
              <a:rPr lang="en-US" sz="2400" b="1" dirty="0" smtClean="0">
                <a:solidFill>
                  <a:srgbClr val="C00000"/>
                </a:solidFill>
              </a:rPr>
              <a:t>67</a:t>
            </a:r>
            <a:r>
              <a:rPr lang="en-US" sz="2400" dirty="0" smtClean="0">
                <a:solidFill>
                  <a:srgbClr val="C00000"/>
                </a:solidFill>
              </a:rPr>
              <a:t>, 5252 (1990)]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1" y="2971800"/>
            <a:ext cx="4367500" cy="3276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4200"/>
            <a:ext cx="4267200" cy="2971800"/>
          </a:xfrm>
        </p:spPr>
      </p:pic>
    </p:spTree>
    <p:extLst>
      <p:ext uri="{BB962C8B-B14F-4D97-AF65-F5344CB8AC3E}">
        <p14:creationId xmlns:p14="http://schemas.microsoft.com/office/powerpoint/2010/main" val="30876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Fitting to the temperature at which </a:t>
            </a:r>
            <a:r>
              <a:rPr lang="el-GR" sz="3200" b="1" dirty="0" smtClean="0">
                <a:solidFill>
                  <a:srgbClr val="002060"/>
                </a:solidFill>
              </a:rPr>
              <a:t>χ</a:t>
            </a:r>
            <a:r>
              <a:rPr lang="en-US" sz="3200" b="1" dirty="0" smtClean="0">
                <a:solidFill>
                  <a:srgbClr val="002060"/>
                </a:solidFill>
              </a:rPr>
              <a:t>(</a:t>
            </a:r>
            <a:r>
              <a:rPr lang="el-GR" sz="3200" b="1" dirty="0" smtClean="0">
                <a:solidFill>
                  <a:srgbClr val="002060"/>
                </a:solidFill>
              </a:rPr>
              <a:t>τ</a:t>
            </a:r>
            <a:r>
              <a:rPr lang="en-US" sz="3200" b="1" dirty="0" smtClean="0">
                <a:solidFill>
                  <a:srgbClr val="002060"/>
                </a:solidFill>
              </a:rPr>
              <a:t>) peaks, From </a:t>
            </a:r>
            <a:r>
              <a:rPr lang="en-US" sz="3200" b="1" dirty="0" err="1" smtClean="0">
                <a:solidFill>
                  <a:srgbClr val="002060"/>
                </a:solidFill>
              </a:rPr>
              <a:t>Sandlung</a:t>
            </a:r>
            <a:r>
              <a:rPr lang="en-US" sz="3200" b="1" dirty="0" smtClean="0">
                <a:solidFill>
                  <a:srgbClr val="002060"/>
                </a:solidFill>
              </a:rPr>
              <a:t> et al. and </a:t>
            </a:r>
            <a:r>
              <a:rPr lang="en-US" sz="3200" b="1" dirty="0" err="1" smtClean="0">
                <a:solidFill>
                  <a:srgbClr val="002060"/>
                </a:solidFill>
              </a:rPr>
              <a:t>Granberg</a:t>
            </a:r>
            <a:r>
              <a:rPr lang="en-US" sz="3200" b="1" dirty="0" smtClean="0">
                <a:solidFill>
                  <a:srgbClr val="002060"/>
                </a:solidFill>
              </a:rPr>
              <a:t> et al.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85" y="1600200"/>
            <a:ext cx="5500230" cy="4525963"/>
          </a:xfrm>
        </p:spPr>
      </p:pic>
    </p:spTree>
    <p:extLst>
      <p:ext uri="{BB962C8B-B14F-4D97-AF65-F5344CB8AC3E}">
        <p14:creationId xmlns:p14="http://schemas.microsoft.com/office/powerpoint/2010/main" val="59480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Extraction of </a:t>
            </a:r>
            <a:r>
              <a:rPr lang="el-GR" b="1" dirty="0" smtClean="0">
                <a:solidFill>
                  <a:srgbClr val="002060"/>
                </a:solidFill>
              </a:rPr>
              <a:t>Δ</a:t>
            </a:r>
            <a:r>
              <a:rPr lang="en-US" b="1" baseline="-25000" dirty="0" smtClean="0">
                <a:solidFill>
                  <a:srgbClr val="002060"/>
                </a:solidFill>
              </a:rPr>
              <a:t>max</a:t>
            </a:r>
            <a:r>
              <a:rPr lang="en-US" b="1" dirty="0" smtClean="0">
                <a:solidFill>
                  <a:srgbClr val="002060"/>
                </a:solidFill>
              </a:rPr>
              <a:t>(T)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Ultrametricity</a:t>
            </a:r>
            <a:r>
              <a:rPr lang="en-US" dirty="0" smtClean="0">
                <a:solidFill>
                  <a:srgbClr val="C00000"/>
                </a:solidFill>
              </a:rPr>
              <a:t> leads to an exponential increase in the occupation of states with increasing Hamming distance, proportional to increasing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dynamics are then controlled by the occupied states at the largest Hamming distance, or, concomitantly, with the largest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baseline="-25000" dirty="0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(T).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dynamics are given by a simple activation relationship at any temperature T above or below the quench temperature: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		1/</a:t>
            </a:r>
            <a:r>
              <a:rPr lang="el-GR" dirty="0" smtClean="0">
                <a:solidFill>
                  <a:srgbClr val="C00000"/>
                </a:solidFill>
              </a:rPr>
              <a:t>τ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= (1/</a:t>
            </a:r>
            <a:r>
              <a:rPr lang="el-GR" dirty="0" smtClean="0">
                <a:solidFill>
                  <a:srgbClr val="C00000"/>
                </a:solidFill>
              </a:rPr>
              <a:t>τ</a:t>
            </a:r>
            <a:r>
              <a:rPr lang="en-US" baseline="-25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>
                <a:solidFill>
                  <a:srgbClr val="C00000"/>
                </a:solidFill>
              </a:rPr>
              <a:t>exp</a:t>
            </a:r>
            <a:r>
              <a:rPr lang="en-US" dirty="0" smtClean="0">
                <a:solidFill>
                  <a:srgbClr val="C00000"/>
                </a:solidFill>
              </a:rPr>
              <a:t>[-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baseline="-25000" dirty="0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(T)/</a:t>
            </a:r>
            <a:r>
              <a:rPr lang="en-US" dirty="0" err="1" smtClean="0">
                <a:solidFill>
                  <a:srgbClr val="C00000"/>
                </a:solidFill>
              </a:rPr>
              <a:t>k</a:t>
            </a:r>
            <a:r>
              <a:rPr lang="en-US" baseline="-25000" dirty="0" err="1" smtClean="0">
                <a:solidFill>
                  <a:srgbClr val="C00000"/>
                </a:solidFill>
              </a:rPr>
              <a:t>B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Reading off </a:t>
            </a:r>
            <a:r>
              <a:rPr lang="el-GR" dirty="0" smtClean="0">
                <a:solidFill>
                  <a:srgbClr val="C00000"/>
                </a:solidFill>
              </a:rPr>
              <a:t>τ</a:t>
            </a:r>
            <a:r>
              <a:rPr lang="en-US" dirty="0" smtClean="0">
                <a:solidFill>
                  <a:srgbClr val="C00000"/>
                </a:solidFill>
              </a:rPr>
              <a:t> and the peak temperature T (where the response is a maximum) yields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baseline="-25000" dirty="0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(T).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Extracted values of </a:t>
            </a:r>
            <a:r>
              <a:rPr lang="el-GR" dirty="0" smtClean="0">
                <a:solidFill>
                  <a:srgbClr val="002060"/>
                </a:solidFill>
              </a:rPr>
              <a:t>Δ</a:t>
            </a:r>
            <a:r>
              <a:rPr lang="en-US" baseline="-25000" dirty="0" smtClean="0">
                <a:solidFill>
                  <a:srgbClr val="002060"/>
                </a:solidFill>
              </a:rPr>
              <a:t>max</a:t>
            </a:r>
            <a:r>
              <a:rPr lang="en-US" dirty="0" smtClean="0">
                <a:solidFill>
                  <a:srgbClr val="002060"/>
                </a:solidFill>
              </a:rPr>
              <a:t>(T)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C:\Users\ro4725\Desktop\prb\fi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4725\Desktop\prb\fig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14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Self Similarity of Dynamical States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It is seen in other experiments [J. </a:t>
            </a:r>
            <a:r>
              <a:rPr lang="en-US" sz="2400" dirty="0" err="1" smtClean="0">
                <a:solidFill>
                  <a:srgbClr val="C00000"/>
                </a:solidFill>
              </a:rPr>
              <a:t>Hammann</a:t>
            </a:r>
            <a:r>
              <a:rPr lang="en-US" sz="2400" dirty="0" smtClean="0">
                <a:solidFill>
                  <a:srgbClr val="C00000"/>
                </a:solidFill>
              </a:rPr>
              <a:t> et al., </a:t>
            </a:r>
            <a:r>
              <a:rPr lang="en-US" sz="2400" dirty="0" err="1" smtClean="0">
                <a:solidFill>
                  <a:srgbClr val="C00000"/>
                </a:solidFill>
              </a:rPr>
              <a:t>Physica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185A</a:t>
            </a:r>
            <a:r>
              <a:rPr lang="en-US" sz="2400" dirty="0" smtClean="0">
                <a:solidFill>
                  <a:srgbClr val="C00000"/>
                </a:solidFill>
              </a:rPr>
              <a:t>, 278 (1992)] that the fit to 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en-US" sz="2400" dirty="0" smtClean="0">
                <a:solidFill>
                  <a:srgbClr val="C00000"/>
                </a:solidFill>
              </a:rPr>
              <a:t>s independent of T.  That is, the same distribution of meta-stable states is true for all initial conditions (quench temperatures).  This is evidence of self similarity for the meta-stable states.    Unfortunately, there appears to have been only a single quench temperature in the experiments of </a:t>
            </a:r>
            <a:r>
              <a:rPr lang="en-US" sz="2400" dirty="0" err="1" smtClean="0">
                <a:solidFill>
                  <a:srgbClr val="C00000"/>
                </a:solidFill>
              </a:rPr>
              <a:t>Sandlung</a:t>
            </a:r>
            <a:r>
              <a:rPr lang="en-US" sz="2400" dirty="0" smtClean="0">
                <a:solidFill>
                  <a:srgbClr val="C00000"/>
                </a:solidFill>
              </a:rPr>
              <a:t> et al. and </a:t>
            </a:r>
            <a:r>
              <a:rPr lang="en-US" sz="2400" dirty="0" err="1" smtClean="0">
                <a:solidFill>
                  <a:srgbClr val="C00000"/>
                </a:solidFill>
              </a:rPr>
              <a:t>Granberg</a:t>
            </a:r>
            <a:r>
              <a:rPr lang="en-US" sz="2400" dirty="0" smtClean="0">
                <a:solidFill>
                  <a:srgbClr val="C00000"/>
                </a:solidFill>
              </a:rPr>
              <a:t> et al., so the self-similarity of states cannot be probed.  Nevertheless, the evidence from previous measurements suggests that T* is general: “you give me a value of </a:t>
            </a:r>
            <a:r>
              <a:rPr lang="el-GR" sz="2400" dirty="0" smtClean="0">
                <a:solidFill>
                  <a:srgbClr val="C00000"/>
                </a:solidFill>
              </a:rPr>
              <a:t>Δ</a:t>
            </a:r>
            <a:r>
              <a:rPr lang="en-US" sz="2400" baseline="-25000" dirty="0" smtClean="0">
                <a:solidFill>
                  <a:srgbClr val="C00000"/>
                </a:solidFill>
              </a:rPr>
              <a:t>max</a:t>
            </a:r>
            <a:r>
              <a:rPr lang="en-US" sz="2400" dirty="0" smtClean="0">
                <a:solidFill>
                  <a:srgbClr val="C00000"/>
                </a:solidFill>
              </a:rPr>
              <a:t>(T), and I’ll tell you at what T* it will diverge.”</a:t>
            </a:r>
          </a:p>
          <a:p>
            <a:pPr algn="ctr"/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438400"/>
            <a:ext cx="4572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From then on, the value of </a:t>
            </a:r>
            <a:r>
              <a:rPr lang="el-GR" sz="3600" b="1" dirty="0" smtClean="0">
                <a:solidFill>
                  <a:srgbClr val="002060"/>
                </a:solidFill>
              </a:rPr>
              <a:t>Δ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max</a:t>
            </a:r>
            <a:r>
              <a:rPr lang="en-US" sz="3600" b="1" dirty="0" smtClean="0">
                <a:solidFill>
                  <a:srgbClr val="002060"/>
                </a:solidFill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</a:rPr>
              <a:t>t</a:t>
            </a:r>
            <a:r>
              <a:rPr lang="en-US" sz="3600" b="1" baseline="-25000" dirty="0" err="1" smtClean="0">
                <a:solidFill>
                  <a:srgbClr val="002060"/>
                </a:solidFill>
              </a:rPr>
              <a:t>co</a:t>
            </a:r>
            <a:r>
              <a:rPr lang="en-US" sz="3600" b="1" dirty="0" smtClean="0">
                <a:solidFill>
                  <a:srgbClr val="002060"/>
                </a:solidFill>
              </a:rPr>
              <a:t>, T) at a temperature T is in reference to the initial value of </a:t>
            </a:r>
            <a:r>
              <a:rPr lang="el-GR" sz="3600" b="1" dirty="0" smtClean="0">
                <a:solidFill>
                  <a:srgbClr val="002060"/>
                </a:solidFill>
              </a:rPr>
              <a:t>Δ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max</a:t>
            </a:r>
            <a:r>
              <a:rPr lang="en-US" sz="3600" b="1" dirty="0" smtClean="0">
                <a:solidFill>
                  <a:srgbClr val="002060"/>
                </a:solidFill>
              </a:rPr>
              <a:t> at the quench temperature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99" y="2362200"/>
            <a:ext cx="3832202" cy="3763963"/>
          </a:xfrm>
        </p:spPr>
      </p:pic>
    </p:spTree>
    <p:extLst>
      <p:ext uri="{BB962C8B-B14F-4D97-AF65-F5344CB8AC3E}">
        <p14:creationId xmlns:p14="http://schemas.microsoft.com/office/powerpoint/2010/main" val="14240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“Divergence” of </a:t>
            </a:r>
            <a:r>
              <a:rPr lang="el-GR" b="1" dirty="0" smtClean="0">
                <a:solidFill>
                  <a:srgbClr val="002060"/>
                </a:solidFill>
              </a:rPr>
              <a:t>Δ</a:t>
            </a:r>
            <a:r>
              <a:rPr lang="en-US" b="1" baseline="-25000" dirty="0" smtClean="0">
                <a:solidFill>
                  <a:srgbClr val="002060"/>
                </a:solidFill>
              </a:rPr>
              <a:t>max</a:t>
            </a:r>
            <a:r>
              <a:rPr lang="en-US" b="1" dirty="0" smtClean="0">
                <a:solidFill>
                  <a:srgbClr val="002060"/>
                </a:solidFill>
              </a:rPr>
              <a:t>(T) for the 30 Å film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here (Eq. 4):</a:t>
            </a: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Integration leads to (Eq. 5):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where T* is an integration constant, and the temperature at which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baseline="-25000" dirty="0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(T) diverges: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47800"/>
            <a:ext cx="4267199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819401"/>
            <a:ext cx="3733800" cy="762000"/>
          </a:xfrm>
          <a:prstGeom prst="rect">
            <a:avLst/>
          </a:prstGeom>
        </p:spPr>
      </p:pic>
      <p:pic>
        <p:nvPicPr>
          <p:cNvPr id="7" name="Picture 6" descr="C:\Users\ro4725\Desktop\prb\fig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648200"/>
            <a:ext cx="3276599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8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Comparison of 20 Å and 30 Å films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Fluctuations in </a:t>
            </a:r>
            <a:r>
              <a:rPr lang="el-GR" dirty="0" smtClean="0">
                <a:solidFill>
                  <a:srgbClr val="C00000"/>
                </a:solidFill>
              </a:rPr>
              <a:t>δΔ</a:t>
            </a:r>
            <a:r>
              <a:rPr lang="en-US" baseline="-25000" dirty="0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(T)/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dirty="0" smtClean="0">
                <a:solidFill>
                  <a:srgbClr val="C00000"/>
                </a:solidFill>
              </a:rPr>
              <a:t>T  for 20 Å film are too severe to fit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With an average distance between spins of ≈ 4.45 Å, there are only of the order of 40-50 spins within a correlation length volume.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30 Å film contains ≈ five times as many spins, and appears to be a precursor to bulk behavior.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It would be of interest to examine film thickness in between to see where bulk behavior sets in.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05000"/>
            <a:ext cx="3886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0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Cooling rate dependence of </a:t>
            </a:r>
            <a:r>
              <a:rPr lang="el-GR" b="1" dirty="0" smtClean="0">
                <a:solidFill>
                  <a:srgbClr val="002060"/>
                </a:solidFill>
              </a:rPr>
              <a:t>χ</a:t>
            </a:r>
            <a:r>
              <a:rPr lang="en-US" b="1" baseline="-25000" dirty="0" smtClean="0">
                <a:solidFill>
                  <a:srgbClr val="002060"/>
                </a:solidFill>
              </a:rPr>
              <a:t>FC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Sandlund</a:t>
            </a:r>
            <a:r>
              <a:rPr lang="en-US" sz="2800" dirty="0" smtClean="0">
                <a:solidFill>
                  <a:srgbClr val="C00000"/>
                </a:solidFill>
              </a:rPr>
              <a:t> et al. observe “a pronounced cooling rate dependence of the FC susceptibility, with the knee shifting towards lower temperatures with decreasing cooling rate.”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Associating the decrease in cooling rate with an increase in </a:t>
            </a:r>
            <a:r>
              <a:rPr lang="el-GR" sz="2800" dirty="0" smtClean="0">
                <a:solidFill>
                  <a:srgbClr val="C00000"/>
                </a:solidFill>
              </a:rPr>
              <a:t>τ</a:t>
            </a:r>
            <a:r>
              <a:rPr lang="en-US" sz="2800" dirty="0" smtClean="0">
                <a:solidFill>
                  <a:srgbClr val="C00000"/>
                </a:solidFill>
              </a:rPr>
              <a:t> is consistent with the growth of </a:t>
            </a:r>
            <a:r>
              <a:rPr lang="el-GR" sz="2800" dirty="0" smtClean="0">
                <a:solidFill>
                  <a:srgbClr val="C00000"/>
                </a:solidFill>
              </a:rPr>
              <a:t>Δ</a:t>
            </a:r>
            <a:r>
              <a:rPr lang="en-US" sz="2800" baseline="-25000" dirty="0" smtClean="0">
                <a:solidFill>
                  <a:srgbClr val="C00000"/>
                </a:solidFill>
              </a:rPr>
              <a:t>max</a:t>
            </a:r>
            <a:r>
              <a:rPr lang="en-US" sz="2800" dirty="0" smtClean="0">
                <a:solidFill>
                  <a:srgbClr val="C00000"/>
                </a:solidFill>
              </a:rPr>
              <a:t>(T) as the temperature is lowered.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Divergence of </a:t>
            </a:r>
            <a:r>
              <a:rPr lang="el-GR" sz="2800" dirty="0">
                <a:solidFill>
                  <a:srgbClr val="C00000"/>
                </a:solidFill>
              </a:rPr>
              <a:t>Δ</a:t>
            </a:r>
            <a:r>
              <a:rPr lang="en-US" sz="2800" baseline="-25000" dirty="0">
                <a:solidFill>
                  <a:srgbClr val="C00000"/>
                </a:solidFill>
              </a:rPr>
              <a:t>max</a:t>
            </a:r>
            <a:r>
              <a:rPr lang="en-US" sz="2800" dirty="0">
                <a:solidFill>
                  <a:srgbClr val="C00000"/>
                </a:solidFill>
              </a:rPr>
              <a:t>(T</a:t>
            </a:r>
            <a:r>
              <a:rPr lang="en-US" sz="2800" dirty="0" smtClean="0">
                <a:solidFill>
                  <a:srgbClr val="C00000"/>
                </a:solidFill>
              </a:rPr>
              <a:t>) represents an infinite time scale for </a:t>
            </a:r>
            <a:r>
              <a:rPr lang="el-GR" sz="2800" dirty="0" smtClean="0">
                <a:solidFill>
                  <a:srgbClr val="C00000"/>
                </a:solidFill>
              </a:rPr>
              <a:t>τ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This leads to a projected “knee” in the FC susceptibility M</a:t>
            </a:r>
            <a:r>
              <a:rPr lang="en-US" sz="2800" baseline="-25000" dirty="0" smtClean="0">
                <a:solidFill>
                  <a:srgbClr val="C00000"/>
                </a:solidFill>
              </a:rPr>
              <a:t>FC</a:t>
            </a:r>
            <a:r>
              <a:rPr lang="en-US" sz="2800" dirty="0" smtClean="0">
                <a:solidFill>
                  <a:srgbClr val="C00000"/>
                </a:solidFill>
              </a:rPr>
              <a:t>/H at T = T* ≈ 28.2 K in the </a:t>
            </a:r>
            <a:r>
              <a:rPr lang="el-GR" sz="2800" dirty="0" smtClean="0">
                <a:solidFill>
                  <a:srgbClr val="C00000"/>
                </a:solidFill>
              </a:rPr>
              <a:t>τ</a:t>
            </a:r>
            <a:r>
              <a:rPr lang="en-US" sz="2800" dirty="0" smtClean="0">
                <a:solidFill>
                  <a:srgbClr val="C00000"/>
                </a:solidFill>
              </a:rPr>
              <a:t> → ∞ limit.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9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Spin Glass Behavior at the </a:t>
            </a:r>
            <a:r>
              <a:rPr lang="en-US" sz="4000" b="1" dirty="0" err="1" smtClean="0">
                <a:solidFill>
                  <a:srgbClr val="002060"/>
                </a:solidFill>
              </a:rPr>
              <a:t>Mesosca</a:t>
            </a:r>
            <a:r>
              <a:rPr lang="en-US" sz="4000" b="1" dirty="0" err="1" smtClean="0">
                <a:solidFill>
                  <a:srgbClr val="000090"/>
                </a:solidFill>
              </a:rPr>
              <a:t>le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1" y="1066800"/>
            <a:ext cx="9067798" cy="563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97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Growth of spin glass correlation length after   nucleation: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At time </a:t>
            </a:r>
            <a:r>
              <a:rPr lang="en-US" i="1" dirty="0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 = </a:t>
            </a:r>
            <a:r>
              <a:rPr lang="en-US" i="1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co</a:t>
            </a:r>
            <a:r>
              <a:rPr lang="en-US" dirty="0" smtClean="0">
                <a:solidFill>
                  <a:srgbClr val="C00000"/>
                </a:solidFill>
              </a:rPr>
              <a:t>, spin glass correlation length               ξ(</a:t>
            </a:r>
            <a:r>
              <a:rPr lang="en-US" i="1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co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i="1" dirty="0" smtClean="0">
                <a:solidFill>
                  <a:srgbClr val="C00000"/>
                </a:solidFill>
              </a:rPr>
              <a:t>T </a:t>
            </a:r>
            <a:r>
              <a:rPr lang="en-US" dirty="0" smtClean="0">
                <a:solidFill>
                  <a:srgbClr val="C00000"/>
                </a:solidFill>
              </a:rPr>
              <a:t>) = </a:t>
            </a:r>
            <a:r>
              <a:rPr lang="en-US" dirty="0" smtClean="0">
                <a:solidFill>
                  <a:srgbClr val="C00000"/>
                </a:solidFill>
                <a:latin typeface="Lucida Calligraphy"/>
                <a:cs typeface="Lucida Calligraphy"/>
              </a:rPr>
              <a:t>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Then for </a:t>
            </a:r>
            <a:r>
              <a:rPr lang="en-US" i="1" dirty="0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 &gt; </a:t>
            </a:r>
            <a:r>
              <a:rPr lang="en-US" i="1" dirty="0" err="1">
                <a:solidFill>
                  <a:srgbClr val="C00000"/>
                </a:solidFill>
              </a:rPr>
              <a:t>t</a:t>
            </a:r>
            <a:r>
              <a:rPr lang="en-US" baseline="-25000" dirty="0" err="1">
                <a:solidFill>
                  <a:srgbClr val="C00000"/>
                </a:solidFill>
              </a:rPr>
              <a:t>co</a:t>
            </a:r>
            <a:r>
              <a:rPr lang="en-US" dirty="0">
                <a:solidFill>
                  <a:srgbClr val="C00000"/>
                </a:solidFill>
              </a:rPr>
              <a:t>, spin </a:t>
            </a:r>
            <a:r>
              <a:rPr lang="en-US" dirty="0" smtClean="0">
                <a:solidFill>
                  <a:srgbClr val="C00000"/>
                </a:solidFill>
              </a:rPr>
              <a:t>glass dynamics will cross over from </a:t>
            </a:r>
            <a:r>
              <a:rPr lang="en-US" i="1" dirty="0" smtClean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 = 3 to </a:t>
            </a:r>
            <a:r>
              <a:rPr lang="en-US" i="1" dirty="0" smtClean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 = 2 state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But if the spin glass lower critical dimension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   d</a:t>
            </a:r>
            <a:r>
              <a:rPr lang="en-US" baseline="-25000" dirty="0" smtClean="0">
                <a:solidFill>
                  <a:srgbClr val="C00000"/>
                </a:solidFill>
                <a:latin typeface="Brush Script MT Italic"/>
                <a:cs typeface="Brush Script MT Italic"/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 &gt; 2, then spin glass temperature </a:t>
            </a:r>
            <a:r>
              <a:rPr lang="en-US" i="1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→ 0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However, there are states with length </a:t>
            </a:r>
            <a:r>
              <a:rPr lang="en-US" dirty="0" smtClean="0">
                <a:solidFill>
                  <a:srgbClr val="C00000"/>
                </a:solidFill>
              </a:rPr>
              <a:t>scales </a:t>
            </a:r>
            <a:r>
              <a:rPr lang="en-US" dirty="0">
                <a:solidFill>
                  <a:srgbClr val="C00000"/>
                </a:solidFill>
              </a:rPr>
              <a:t>less than the sample thickness </a:t>
            </a:r>
            <a:r>
              <a:rPr lang="en-US" dirty="0">
                <a:solidFill>
                  <a:srgbClr val="C00000"/>
                </a:solidFill>
                <a:latin typeface="Lucida Calligraphy"/>
                <a:cs typeface="Lucida Calligraphy"/>
              </a:rPr>
              <a:t>L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009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436-55E2-4920-83D1-3B4EB1D5E3C8}" type="slidenum">
              <a:rPr lang="en-US" sz="2000" smtClean="0"/>
              <a:pPr/>
              <a:t>2</a:t>
            </a:fld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600200"/>
            <a:ext cx="2895600" cy="6857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5969000" y="1600200"/>
            <a:ext cx="317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(c</a:t>
            </a:r>
            <a:r>
              <a:rPr lang="en-US" sz="2800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i="1" dirty="0" smtClean="0">
                <a:solidFill>
                  <a:srgbClr val="C00000"/>
                </a:solidFill>
              </a:rPr>
              <a:t>c</a:t>
            </a:r>
            <a:r>
              <a:rPr 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>
                <a:solidFill>
                  <a:srgbClr val="C00000"/>
                </a:solidFill>
              </a:rPr>
              <a:t> are constants)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Dynamic Susceptibility </a:t>
            </a:r>
            <a:r>
              <a:rPr lang="el-GR" sz="3600" b="1" dirty="0" smtClean="0">
                <a:solidFill>
                  <a:srgbClr val="002060"/>
                </a:solidFill>
              </a:rPr>
              <a:t>χ</a:t>
            </a:r>
            <a:r>
              <a:rPr lang="en-US" sz="3600" b="1" dirty="0" smtClean="0">
                <a:solidFill>
                  <a:srgbClr val="002060"/>
                </a:solidFill>
              </a:rPr>
              <a:t>(</a:t>
            </a:r>
            <a:r>
              <a:rPr lang="el-GR" sz="3600" b="1" dirty="0" smtClean="0">
                <a:solidFill>
                  <a:srgbClr val="002060"/>
                </a:solidFill>
              </a:rPr>
              <a:t>τ</a:t>
            </a:r>
            <a:r>
              <a:rPr lang="en-US" sz="3600" b="1" dirty="0" smtClean="0">
                <a:solidFill>
                  <a:srgbClr val="002060"/>
                </a:solidFill>
              </a:rPr>
              <a:t>) as a function of temperature T for </a:t>
            </a:r>
            <a:r>
              <a:rPr lang="en-US" sz="3600" b="1" dirty="0" err="1" smtClean="0">
                <a:solidFill>
                  <a:srgbClr val="002060"/>
                </a:solidFill>
              </a:rPr>
              <a:t>Cu:Mn</a:t>
            </a:r>
            <a:r>
              <a:rPr lang="en-US" sz="3600" b="1" dirty="0" smtClean="0">
                <a:solidFill>
                  <a:srgbClr val="002060"/>
                </a:solidFill>
              </a:rPr>
              <a:t> (13.5 at.%):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(1/</a:t>
            </a:r>
            <a:r>
              <a:rPr lang="el-GR" sz="3600" b="1" dirty="0" smtClean="0">
                <a:solidFill>
                  <a:srgbClr val="002060"/>
                </a:solidFill>
              </a:rPr>
              <a:t>τ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= </a:t>
            </a:r>
            <a:r>
              <a:rPr lang="el-GR" sz="3600" b="1" dirty="0" smtClean="0">
                <a:solidFill>
                  <a:srgbClr val="002060"/>
                </a:solidFill>
              </a:rPr>
              <a:t>ω</a:t>
            </a:r>
            <a:r>
              <a:rPr lang="en-US" sz="3600" b="1" dirty="0" smtClean="0">
                <a:solidFill>
                  <a:srgbClr val="002060"/>
                </a:solidFill>
              </a:rPr>
              <a:t>)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smtClean="0">
                <a:solidFill>
                  <a:srgbClr val="C00000"/>
                </a:solidFill>
              </a:rPr>
              <a:t>[</a:t>
            </a:r>
            <a:r>
              <a:rPr lang="en-US" sz="2400" dirty="0" err="1" smtClean="0">
                <a:solidFill>
                  <a:srgbClr val="C00000"/>
                </a:solidFill>
              </a:rPr>
              <a:t>Sandlung</a:t>
            </a:r>
            <a:r>
              <a:rPr lang="en-US" sz="2400" dirty="0" smtClean="0">
                <a:solidFill>
                  <a:srgbClr val="C00000"/>
                </a:solidFill>
              </a:rPr>
              <a:t>, et al. Phys. Rev.		[</a:t>
            </a:r>
            <a:r>
              <a:rPr lang="en-US" sz="2400" dirty="0" err="1" smtClean="0">
                <a:solidFill>
                  <a:srgbClr val="C00000"/>
                </a:solidFill>
              </a:rPr>
              <a:t>Granberg</a:t>
            </a:r>
            <a:r>
              <a:rPr lang="en-US" sz="2400" dirty="0" smtClean="0">
                <a:solidFill>
                  <a:srgbClr val="C00000"/>
                </a:solidFill>
              </a:rPr>
              <a:t> et al., J. Appl.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      B </a:t>
            </a:r>
            <a:r>
              <a:rPr lang="en-US" sz="2400" b="1" dirty="0" smtClean="0">
                <a:solidFill>
                  <a:srgbClr val="C00000"/>
                </a:solidFill>
              </a:rPr>
              <a:t>40</a:t>
            </a:r>
            <a:r>
              <a:rPr lang="en-US" sz="2400" dirty="0" smtClean="0">
                <a:solidFill>
                  <a:srgbClr val="C00000"/>
                </a:solidFill>
              </a:rPr>
              <a:t>, 869 (1989)]			 Phys.  </a:t>
            </a:r>
            <a:r>
              <a:rPr lang="en-US" sz="2400" b="1" dirty="0" smtClean="0">
                <a:solidFill>
                  <a:srgbClr val="C00000"/>
                </a:solidFill>
              </a:rPr>
              <a:t>67</a:t>
            </a:r>
            <a:r>
              <a:rPr lang="en-US" sz="2400" dirty="0" smtClean="0">
                <a:solidFill>
                  <a:srgbClr val="C00000"/>
                </a:solidFill>
              </a:rPr>
              <a:t>, 5252 (1990)]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1" y="2971800"/>
            <a:ext cx="4367500" cy="3276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4200"/>
            <a:ext cx="4267200" cy="2971800"/>
          </a:xfrm>
        </p:spPr>
      </p:pic>
    </p:spTree>
    <p:extLst>
      <p:ext uri="{BB962C8B-B14F-4D97-AF65-F5344CB8AC3E}">
        <p14:creationId xmlns:p14="http://schemas.microsoft.com/office/powerpoint/2010/main" val="3504513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“Critical” behavior (?)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Inserting activated dynamics for </a:t>
            </a:r>
            <a:r>
              <a:rPr lang="el-GR" dirty="0" smtClean="0">
                <a:solidFill>
                  <a:srgbClr val="C00000"/>
                </a:solidFill>
              </a:rPr>
              <a:t>τ</a:t>
            </a:r>
            <a:r>
              <a:rPr lang="en-US" dirty="0" smtClean="0">
                <a:solidFill>
                  <a:srgbClr val="C00000"/>
                </a:solidFill>
              </a:rPr>
              <a:t> into Eq. 5 leads to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the conventional form for critical dynamics.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fit to the 30 Å film yields </a:t>
            </a:r>
            <a:r>
              <a:rPr lang="el-GR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 = 0.19 and            T* = 28.2 K.  With a quench temperature of T ≈ 37.5 K, the critical exponent z</a:t>
            </a:r>
            <a:r>
              <a:rPr lang="el-GR" dirty="0" smtClean="0">
                <a:solidFill>
                  <a:srgbClr val="C00000"/>
                </a:solidFill>
              </a:rPr>
              <a:t>ν</a:t>
            </a:r>
            <a:r>
              <a:rPr lang="en-US" dirty="0" smtClean="0">
                <a:solidFill>
                  <a:srgbClr val="C00000"/>
                </a:solidFill>
              </a:rPr>
              <a:t> = 1/[</a:t>
            </a:r>
            <a:r>
              <a:rPr lang="el-GR" dirty="0" smtClean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(T/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)] ≈ 9, in remarkable agreement with bulk spin glasses.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T* = 28.2 K is close to the critical slowing down analysis of </a:t>
            </a:r>
            <a:r>
              <a:rPr lang="en-US" dirty="0" err="1" smtClean="0">
                <a:solidFill>
                  <a:srgbClr val="C00000"/>
                </a:solidFill>
              </a:rPr>
              <a:t>Granberg</a:t>
            </a:r>
            <a:r>
              <a:rPr lang="en-US" dirty="0" smtClean="0">
                <a:solidFill>
                  <a:srgbClr val="C00000"/>
                </a:solidFill>
              </a:rPr>
              <a:t> et al. of 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 = 26 K.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01"/>
            <a:ext cx="3448050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Differences in Interpretation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interpretations presented here are in marked contrast to </a:t>
            </a:r>
            <a:r>
              <a:rPr lang="en-US" dirty="0" err="1" smtClean="0">
                <a:solidFill>
                  <a:srgbClr val="C00000"/>
                </a:solidFill>
              </a:rPr>
              <a:t>Sandlung</a:t>
            </a:r>
            <a:r>
              <a:rPr lang="en-US" dirty="0" smtClean="0">
                <a:solidFill>
                  <a:srgbClr val="C00000"/>
                </a:solidFill>
              </a:rPr>
              <a:t> et al. and </a:t>
            </a:r>
            <a:r>
              <a:rPr lang="en-US" dirty="0" err="1" smtClean="0">
                <a:solidFill>
                  <a:srgbClr val="C00000"/>
                </a:solidFill>
              </a:rPr>
              <a:t>Granberg</a:t>
            </a:r>
            <a:r>
              <a:rPr lang="en-US" dirty="0" smtClean="0">
                <a:solidFill>
                  <a:srgbClr val="C00000"/>
                </a:solidFill>
              </a:rPr>
              <a:t> et al. whose data we have analyzed.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They associate their time scales with a generalized Arrhenius law using droplet scaling theory for two-dimensional spin glass systems.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They extract a “freezing temperature” associated with the maximum in the time-dependent susceptibility: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with </a:t>
            </a:r>
            <a:r>
              <a:rPr lang="el-GR" dirty="0">
                <a:solidFill>
                  <a:srgbClr val="C00000"/>
                </a:solidFill>
              </a:rPr>
              <a:t>ψν</a:t>
            </a:r>
            <a:r>
              <a:rPr lang="en-US" dirty="0">
                <a:solidFill>
                  <a:srgbClr val="C00000"/>
                </a:solidFill>
              </a:rPr>
              <a:t> = 1.6 ± </a:t>
            </a:r>
            <a:r>
              <a:rPr lang="en-US" dirty="0" smtClean="0">
                <a:solidFill>
                  <a:srgbClr val="C00000"/>
                </a:solidFill>
              </a:rPr>
              <a:t>0.2 and 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f</a:t>
            </a:r>
            <a:r>
              <a:rPr lang="en-US" baseline="-250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= 26 K.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We keep 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 fixed at 66.8 K, and associate the apparent freezing temperature with the temperature for the divergence of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baseline="-25000" dirty="0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(T).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91000"/>
            <a:ext cx="251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48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Summary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 err="1" smtClean="0">
                <a:solidFill>
                  <a:srgbClr val="C00000"/>
                </a:solidFill>
              </a:rPr>
              <a:t>mesoscale</a:t>
            </a:r>
            <a:r>
              <a:rPr lang="en-US" dirty="0" smtClean="0">
                <a:solidFill>
                  <a:srgbClr val="C00000"/>
                </a:solidFill>
              </a:rPr>
              <a:t> takes advantage of dimensionality to explore spin glass dynamics at dimensions       d &lt;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Growth of the correlation function </a:t>
            </a:r>
            <a:r>
              <a:rPr lang="el-GR" dirty="0" smtClean="0">
                <a:solidFill>
                  <a:srgbClr val="C00000"/>
                </a:solidFill>
              </a:rPr>
              <a:t>ξ</a:t>
            </a:r>
            <a:r>
              <a:rPr lang="en-US" dirty="0" smtClean="0">
                <a:solidFill>
                  <a:srgbClr val="C00000"/>
                </a:solidFill>
              </a:rPr>
              <a:t>(t, T) allows transition from dimensionality d = 3 to d = 2 at a time t = 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co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Because the lower critical dimension d</a:t>
            </a:r>
            <a:r>
              <a:rPr lang="en-US" baseline="-25000" dirty="0" smtClean="0">
                <a:solidFill>
                  <a:srgbClr val="C00000"/>
                </a:solidFill>
              </a:rPr>
              <a:t>ℓ</a:t>
            </a:r>
            <a:r>
              <a:rPr lang="en-US" dirty="0" smtClean="0">
                <a:solidFill>
                  <a:srgbClr val="C00000"/>
                </a:solidFill>
              </a:rPr>
              <a:t> &gt; 2, only states with </a:t>
            </a:r>
            <a:r>
              <a:rPr lang="el-GR" dirty="0">
                <a:solidFill>
                  <a:srgbClr val="C00000"/>
                </a:solidFill>
              </a:rPr>
              <a:t>ξ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co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T) </a:t>
            </a:r>
            <a:r>
              <a:rPr lang="en-US" dirty="0" smtClean="0">
                <a:solidFill>
                  <a:srgbClr val="C00000"/>
                </a:solidFill>
              </a:rPr>
              <a:t>≤ sample dimensions remain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Relaxation dynamics are controlled by largest remaining length scale [</a:t>
            </a:r>
            <a:r>
              <a:rPr lang="el-GR" dirty="0" smtClean="0">
                <a:solidFill>
                  <a:srgbClr val="C00000"/>
                </a:solidFill>
              </a:rPr>
              <a:t>ξ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co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T) </a:t>
            </a:r>
            <a:r>
              <a:rPr lang="en-US" dirty="0" smtClean="0">
                <a:solidFill>
                  <a:srgbClr val="C00000"/>
                </a:solidFill>
              </a:rPr>
              <a:t>= </a:t>
            </a:r>
            <a:r>
              <a:rPr lang="en-US" dirty="0">
                <a:solidFill>
                  <a:srgbClr val="C00000"/>
                </a:solidFill>
              </a:rPr>
              <a:t>sample </a:t>
            </a:r>
            <a:r>
              <a:rPr lang="en-US" dirty="0" smtClean="0">
                <a:solidFill>
                  <a:srgbClr val="C00000"/>
                </a:solidFill>
              </a:rPr>
              <a:t>dimensions], and hence the largest remaining barrier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co</a:t>
            </a:r>
            <a:r>
              <a:rPr lang="en-US" dirty="0" smtClean="0">
                <a:solidFill>
                  <a:srgbClr val="C00000"/>
                </a:solidFill>
              </a:rPr>
              <a:t>, T) ≡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baseline="-25000" dirty="0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(T), leading to activated dynamics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Activated dynamics, and 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co</a:t>
            </a:r>
            <a:r>
              <a:rPr lang="en-US" dirty="0" smtClean="0">
                <a:solidFill>
                  <a:srgbClr val="C00000"/>
                </a:solidFill>
              </a:rPr>
              <a:t>, are observed for      </a:t>
            </a:r>
            <a:r>
              <a:rPr lang="en-US" dirty="0" err="1" smtClean="0">
                <a:solidFill>
                  <a:srgbClr val="C00000"/>
                </a:solidFill>
              </a:rPr>
              <a:t>a-Ge:Mn</a:t>
            </a:r>
            <a:r>
              <a:rPr lang="en-US" dirty="0" smtClean="0">
                <a:solidFill>
                  <a:srgbClr val="C00000"/>
                </a:solidFill>
              </a:rPr>
              <a:t> thin films</a:t>
            </a:r>
          </a:p>
        </p:txBody>
      </p:sp>
    </p:spTree>
    <p:extLst>
      <p:ext uri="{BB962C8B-B14F-4D97-AF65-F5344CB8AC3E}">
        <p14:creationId xmlns:p14="http://schemas.microsoft.com/office/powerpoint/2010/main" val="19901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Summary (Continued)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very thin films, </a:t>
            </a:r>
            <a:r>
              <a:rPr lang="el-GR" dirty="0" smtClean="0">
                <a:solidFill>
                  <a:srgbClr val="C00000"/>
                </a:solidFill>
              </a:rPr>
              <a:t>ξ</a:t>
            </a:r>
            <a:r>
              <a:rPr lang="en-US" dirty="0" smtClean="0">
                <a:solidFill>
                  <a:srgbClr val="C00000"/>
                </a:solidFill>
              </a:rPr>
              <a:t>(t, T) can grow rapidly to sample dimensions, even for temperatures far below 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States remaining, for </a:t>
            </a:r>
            <a:r>
              <a:rPr lang="el-GR" dirty="0">
                <a:solidFill>
                  <a:srgbClr val="C00000"/>
                </a:solidFill>
              </a:rPr>
              <a:t>ξ</a:t>
            </a:r>
            <a:r>
              <a:rPr lang="en-US" dirty="0">
                <a:solidFill>
                  <a:srgbClr val="C00000"/>
                </a:solidFill>
              </a:rPr>
              <a:t>(t, T) </a:t>
            </a:r>
            <a:r>
              <a:rPr lang="en-US" dirty="0" smtClean="0">
                <a:solidFill>
                  <a:srgbClr val="C00000"/>
                </a:solidFill>
              </a:rPr>
              <a:t>less than sample dimensions, continue to exhibit bulk properties as long as there are sufficient number of spins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temperature dependence of </a:t>
            </a:r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US" baseline="-25000" dirty="0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(T) can be extracted from measurements of the dynamic susceptibility </a:t>
            </a:r>
            <a:r>
              <a:rPr lang="el-GR" dirty="0" smtClean="0">
                <a:solidFill>
                  <a:srgbClr val="C00000"/>
                </a:solidFill>
              </a:rPr>
              <a:t>χ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τ</a:t>
            </a:r>
            <a:r>
              <a:rPr lang="en-US" dirty="0" smtClean="0">
                <a:solidFill>
                  <a:srgbClr val="C00000"/>
                </a:solidFill>
              </a:rPr>
              <a:t>) for 30 Å </a:t>
            </a:r>
            <a:r>
              <a:rPr lang="en-US" dirty="0" err="1" smtClean="0">
                <a:solidFill>
                  <a:srgbClr val="C00000"/>
                </a:solidFill>
              </a:rPr>
              <a:t>Cu:Mn</a:t>
            </a:r>
            <a:r>
              <a:rPr lang="en-US" dirty="0" smtClean="0">
                <a:solidFill>
                  <a:srgbClr val="C00000"/>
                </a:solidFill>
              </a:rPr>
              <a:t> thin films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divergence of </a:t>
            </a:r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US" baseline="-25000" dirty="0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(T) at T = T* leads to a natural explanation of  thin film </a:t>
            </a:r>
            <a:r>
              <a:rPr lang="en-US" dirty="0" err="1" smtClean="0">
                <a:solidFill>
                  <a:srgbClr val="C00000"/>
                </a:solidFill>
              </a:rPr>
              <a:t>Cu:Mn</a:t>
            </a:r>
            <a:r>
              <a:rPr lang="en-US" dirty="0" smtClean="0">
                <a:solidFill>
                  <a:srgbClr val="C00000"/>
                </a:solidFill>
              </a:rPr>
              <a:t> critical dynamics , with an exponent z</a:t>
            </a:r>
            <a:r>
              <a:rPr lang="el-GR" dirty="0" smtClean="0">
                <a:solidFill>
                  <a:srgbClr val="C00000"/>
                </a:solidFill>
              </a:rPr>
              <a:t>ν</a:t>
            </a:r>
            <a:r>
              <a:rPr lang="en-US" dirty="0" smtClean="0">
                <a:solidFill>
                  <a:srgbClr val="C00000"/>
                </a:solidFill>
              </a:rPr>
              <a:t> equal to bulk values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 err="1" smtClean="0">
                <a:solidFill>
                  <a:srgbClr val="C00000"/>
                </a:solidFill>
              </a:rPr>
              <a:t>mesoscale</a:t>
            </a:r>
            <a:r>
              <a:rPr lang="en-US" dirty="0" smtClean="0">
                <a:solidFill>
                  <a:srgbClr val="C00000"/>
                </a:solidFill>
              </a:rPr>
              <a:t> offers opportunities to study critical dynamics over a broad temperature range.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Relaxation dynamics at the </a:t>
            </a:r>
            <a:r>
              <a:rPr lang="en-US" sz="3600" b="1" dirty="0" err="1" smtClean="0">
                <a:solidFill>
                  <a:srgbClr val="000090"/>
                </a:solidFill>
              </a:rPr>
              <a:t>Mesoscale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When ξ(</a:t>
            </a:r>
            <a:r>
              <a:rPr lang="en-US" i="1" dirty="0" err="1" smtClean="0">
                <a:solidFill>
                  <a:srgbClr val="C00000"/>
                </a:solidFill>
              </a:rPr>
              <a:t>t</a:t>
            </a:r>
            <a:r>
              <a:rPr lang="en-US" dirty="0" err="1" smtClean="0">
                <a:solidFill>
                  <a:srgbClr val="C00000"/>
                </a:solidFill>
              </a:rPr>
              <a:t>,</a:t>
            </a:r>
            <a:r>
              <a:rPr lang="en-US" i="1" dirty="0" err="1" smtClean="0">
                <a:solidFill>
                  <a:srgbClr val="C00000"/>
                </a:solidFill>
              </a:rPr>
              <a:t>T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) = </a:t>
            </a:r>
            <a:r>
              <a:rPr lang="en-US" dirty="0" smtClean="0">
                <a:solidFill>
                  <a:srgbClr val="C00000"/>
                </a:solidFill>
                <a:latin typeface="Lucida Calligraphy"/>
                <a:cs typeface="Lucida Calligraphy"/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, there is a largest Hamming distance, and hence a highest barrier height </a:t>
            </a:r>
            <a:r>
              <a:rPr lang="en-US" dirty="0" err="1" smtClean="0">
                <a:solidFill>
                  <a:srgbClr val="C00000"/>
                </a:solidFill>
              </a:rPr>
              <a:t>Δ</a:t>
            </a:r>
            <a:r>
              <a:rPr lang="en-US" baseline="-25000" dirty="0" err="1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co</a:t>
            </a:r>
            <a:r>
              <a:rPr lang="en-US" dirty="0" smtClean="0">
                <a:solidFill>
                  <a:srgbClr val="C00000"/>
                </a:solidFill>
              </a:rPr>
              <a:t>, T):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Moreover, because of </a:t>
            </a:r>
            <a:r>
              <a:rPr lang="en-US" dirty="0" err="1">
                <a:solidFill>
                  <a:srgbClr val="C00000"/>
                </a:solidFill>
              </a:rPr>
              <a:t>ultrametric</a:t>
            </a:r>
            <a:r>
              <a:rPr lang="en-US" dirty="0">
                <a:solidFill>
                  <a:srgbClr val="C00000"/>
                </a:solidFill>
              </a:rPr>
              <a:t> geometry, </a:t>
            </a:r>
            <a:r>
              <a:rPr lang="en-US" dirty="0" smtClean="0">
                <a:solidFill>
                  <a:srgbClr val="C00000"/>
                </a:solidFill>
              </a:rPr>
              <a:t>there is an exponentially large </a:t>
            </a:r>
            <a:r>
              <a:rPr lang="en-US" dirty="0">
                <a:solidFill>
                  <a:srgbClr val="C00000"/>
                </a:solidFill>
              </a:rPr>
              <a:t>number of states </a:t>
            </a:r>
            <a:r>
              <a:rPr lang="en-US" dirty="0" smtClean="0">
                <a:solidFill>
                  <a:srgbClr val="C00000"/>
                </a:solidFill>
              </a:rPr>
              <a:t>associated </a:t>
            </a:r>
            <a:r>
              <a:rPr lang="en-US" dirty="0">
                <a:solidFill>
                  <a:srgbClr val="C00000"/>
                </a:solidFill>
              </a:rPr>
              <a:t>with highest </a:t>
            </a:r>
            <a:r>
              <a:rPr lang="en-US" dirty="0" smtClean="0">
                <a:solidFill>
                  <a:srgbClr val="C00000"/>
                </a:solidFill>
              </a:rPr>
              <a:t>barrier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Hence, after cross over, spin glass dynamics will change from conventional to exponential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Wingdings" pitchFamily="2" charset="2"/>
              <a:buChar char="Ø"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436-55E2-4920-83D1-3B4EB1D5E3C8}" type="slidenum">
              <a:rPr lang="en-US" sz="2000" smtClean="0"/>
              <a:pPr/>
              <a:t>3</a:t>
            </a:fld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73" y="2667000"/>
            <a:ext cx="4114800" cy="8382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711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Amorphous </a:t>
            </a:r>
            <a:r>
              <a:rPr lang="en-US" b="1" dirty="0" err="1" smtClean="0">
                <a:solidFill>
                  <a:srgbClr val="000090"/>
                </a:solidFill>
              </a:rPr>
              <a:t>Ge:Mn</a:t>
            </a:r>
            <a:r>
              <a:rPr lang="en-US" b="1" dirty="0" smtClean="0">
                <a:solidFill>
                  <a:srgbClr val="000090"/>
                </a:solidFill>
              </a:rPr>
              <a:t> Sample Preparation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436-55E2-4920-83D1-3B4EB1D5E3C8}" type="slidenum">
              <a:rPr lang="en-US" sz="2000" smtClean="0"/>
              <a:pPr/>
              <a:t>4</a:t>
            </a:fld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6396335"/>
            <a:ext cx="608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Guchhait </a:t>
            </a:r>
            <a:r>
              <a:rPr lang="en-US" sz="2400" i="1" dirty="0" smtClean="0">
                <a:solidFill>
                  <a:srgbClr val="C00000"/>
                </a:solidFill>
              </a:rPr>
              <a:t>et </a:t>
            </a:r>
            <a:r>
              <a:rPr lang="en-US" sz="2400" i="1" dirty="0">
                <a:solidFill>
                  <a:srgbClr val="C00000"/>
                </a:solidFill>
              </a:rPr>
              <a:t>a</a:t>
            </a:r>
            <a:r>
              <a:rPr lang="en-US" sz="2400" i="1" dirty="0" smtClean="0">
                <a:solidFill>
                  <a:srgbClr val="C00000"/>
                </a:solidFill>
              </a:rPr>
              <a:t>l.</a:t>
            </a:r>
            <a:r>
              <a:rPr lang="en-US" sz="2400" dirty="0" smtClean="0">
                <a:solidFill>
                  <a:srgbClr val="C00000"/>
                </a:solidFill>
              </a:rPr>
              <a:t>, Phys. Rev. B </a:t>
            </a:r>
            <a:r>
              <a:rPr lang="en-US" sz="2400" b="1" dirty="0">
                <a:solidFill>
                  <a:srgbClr val="C00000"/>
                </a:solidFill>
              </a:rPr>
              <a:t>84</a:t>
            </a:r>
            <a:r>
              <a:rPr lang="en-US" sz="2400" dirty="0">
                <a:solidFill>
                  <a:srgbClr val="C00000"/>
                </a:solidFill>
              </a:rPr>
              <a:t>, 024432 (2011</a:t>
            </a:r>
            <a:r>
              <a:rPr lang="en-US" sz="2400" dirty="0" smtClean="0">
                <a:solidFill>
                  <a:srgbClr val="C00000"/>
                </a:solidFill>
              </a:rPr>
              <a:t>).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figure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41" b="-12541"/>
          <a:stretch>
            <a:fillRect/>
          </a:stretch>
        </p:blipFill>
        <p:spPr>
          <a:xfrm>
            <a:off x="838200" y="1219200"/>
            <a:ext cx="7467600" cy="3962400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8382000" y="1981200"/>
            <a:ext cx="0" cy="12954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0" y="2286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15.5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nm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5800" y="2133600"/>
            <a:ext cx="0" cy="13716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590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15.5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143000"/>
            <a:ext cx="660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TEM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1143000"/>
            <a:ext cx="78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STEM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49530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Amorphous </a:t>
            </a:r>
            <a:r>
              <a:rPr lang="en-US" sz="2800" dirty="0" err="1">
                <a:solidFill>
                  <a:srgbClr val="C00000"/>
                </a:solidFill>
              </a:rPr>
              <a:t>Ge:Mn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prepared by ion implantation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>
                <a:solidFill>
                  <a:srgbClr val="C00000"/>
                </a:solidFill>
              </a:rPr>
              <a:t> Average </a:t>
            </a:r>
            <a:r>
              <a:rPr lang="en-US" sz="2800" dirty="0" err="1" smtClean="0">
                <a:solidFill>
                  <a:srgbClr val="C00000"/>
                </a:solidFill>
              </a:rPr>
              <a:t>Mn</a:t>
            </a:r>
            <a:r>
              <a:rPr lang="en-US" sz="2800" dirty="0" smtClean="0">
                <a:solidFill>
                  <a:srgbClr val="C00000"/>
                </a:solidFill>
              </a:rPr>
              <a:t> concentration </a:t>
            </a:r>
            <a:r>
              <a:rPr lang="en-US" sz="2800" dirty="0">
                <a:solidFill>
                  <a:srgbClr val="C00000"/>
                </a:solidFill>
              </a:rPr>
              <a:t>≈ 11 at. </a:t>
            </a:r>
            <a:r>
              <a:rPr lang="en-US" sz="2800" dirty="0" smtClean="0">
                <a:solidFill>
                  <a:srgbClr val="C00000"/>
                </a:solidFill>
              </a:rPr>
              <a:t>%, </a:t>
            </a:r>
            <a:r>
              <a:rPr lang="en-US" sz="2800" dirty="0" err="1" smtClean="0">
                <a:solidFill>
                  <a:srgbClr val="C0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g</a:t>
            </a:r>
            <a:r>
              <a:rPr lang="en-US" sz="2800" baseline="-250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≈ 24 K.</a:t>
            </a:r>
            <a:endParaRPr lang="en-US" sz="2800" dirty="0">
              <a:solidFill>
                <a:srgbClr val="C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Mn</a:t>
            </a:r>
            <a:r>
              <a:rPr lang="en-US" sz="2800" dirty="0" smtClean="0">
                <a:solidFill>
                  <a:srgbClr val="C00000"/>
                </a:solidFill>
              </a:rPr>
              <a:t> concentration is uniform within few percent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Determination of Spin Glass Dynamics Time Constant,  Highest Barrier Height: </a:t>
            </a:r>
            <a:r>
              <a:rPr lang="el-GR" sz="3600" b="1" dirty="0" smtClean="0">
                <a:solidFill>
                  <a:srgbClr val="000090"/>
                </a:solidFill>
              </a:rPr>
              <a:t>Δ</a:t>
            </a:r>
            <a:r>
              <a:rPr lang="en-US" sz="3600" b="1" baseline="-25000" dirty="0" smtClean="0">
                <a:solidFill>
                  <a:srgbClr val="000090"/>
                </a:solidFill>
              </a:rPr>
              <a:t>max</a:t>
            </a:r>
            <a:r>
              <a:rPr lang="en-US" sz="3600" b="1" dirty="0" smtClean="0">
                <a:solidFill>
                  <a:srgbClr val="000090"/>
                </a:solidFill>
              </a:rPr>
              <a:t>(</a:t>
            </a:r>
            <a:r>
              <a:rPr lang="en-US" sz="3600" b="1" dirty="0" err="1" smtClean="0">
                <a:solidFill>
                  <a:srgbClr val="000090"/>
                </a:solidFill>
              </a:rPr>
              <a:t>t</a:t>
            </a:r>
            <a:r>
              <a:rPr lang="en-US" sz="3600" b="1" baseline="-25000" dirty="0" err="1" smtClean="0">
                <a:solidFill>
                  <a:srgbClr val="000090"/>
                </a:solidFill>
              </a:rPr>
              <a:t>co</a:t>
            </a:r>
            <a:r>
              <a:rPr lang="en-US" sz="3600" b="1" dirty="0" smtClean="0">
                <a:solidFill>
                  <a:srgbClr val="000090"/>
                </a:solidFill>
              </a:rPr>
              <a:t>, T)</a:t>
            </a:r>
            <a:endParaRPr lang="en-US" sz="3600" b="1" dirty="0"/>
          </a:p>
        </p:txBody>
      </p:sp>
      <p:pic>
        <p:nvPicPr>
          <p:cNvPr id="6" name="Content Placeholder 5" descr="fig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59728"/>
            <a:ext cx="4038600" cy="3206906"/>
          </a:xfrm>
        </p:spPr>
      </p:pic>
      <p:pic>
        <p:nvPicPr>
          <p:cNvPr id="7" name="Content Placeholder 6" descr="fig3_version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86000"/>
            <a:ext cx="4353074" cy="3200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436-55E2-4920-83D1-3B4EB1D5E3C8}" type="slidenum">
              <a:rPr lang="en-US" sz="2000" smtClean="0"/>
              <a:pPr/>
              <a:t>5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514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Determination of </a:t>
            </a:r>
            <a:r>
              <a:rPr lang="en-US" b="1" dirty="0" err="1" smtClean="0">
                <a:solidFill>
                  <a:srgbClr val="002060"/>
                </a:solidFill>
              </a:rPr>
              <a:t>Ge:Mn</a:t>
            </a:r>
            <a:r>
              <a:rPr lang="en-US" b="1" dirty="0" smtClean="0">
                <a:solidFill>
                  <a:srgbClr val="002060"/>
                </a:solidFill>
              </a:rPr>
              <a:t> Spin Glass Cross-Over Time: </a:t>
            </a:r>
            <a:r>
              <a:rPr lang="en-US" b="1" dirty="0" err="1" smtClean="0">
                <a:solidFill>
                  <a:srgbClr val="002060"/>
                </a:solidFill>
              </a:rPr>
              <a:t>t</a:t>
            </a:r>
            <a:r>
              <a:rPr lang="en-US" b="1" baseline="-25000" dirty="0" err="1" smtClean="0">
                <a:solidFill>
                  <a:srgbClr val="002060"/>
                </a:solidFill>
              </a:rPr>
              <a:t>co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fig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59728"/>
            <a:ext cx="4038600" cy="320690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436-55E2-4920-83D1-3B4EB1D5E3C8}" type="slidenum">
              <a:rPr lang="en-US" sz="2000" smtClean="0"/>
              <a:pPr/>
              <a:t>6</a:t>
            </a:fld>
            <a:endParaRPr lang="en-US" sz="2000" dirty="0"/>
          </a:p>
        </p:txBody>
      </p:sp>
      <p:pic>
        <p:nvPicPr>
          <p:cNvPr id="11" name="Content Placeholder 10" descr="fig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4609"/>
            <a:ext cx="4038600" cy="3177145"/>
          </a:xfrm>
        </p:spPr>
      </p:pic>
    </p:spTree>
    <p:extLst>
      <p:ext uri="{BB962C8B-B14F-4D97-AF65-F5344CB8AC3E}">
        <p14:creationId xmlns:p14="http://schemas.microsoft.com/office/powerpoint/2010/main" val="6191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Determination of constants </a:t>
            </a:r>
            <a:r>
              <a:rPr lang="en-US" b="1" i="1" dirty="0" smtClean="0">
                <a:solidFill>
                  <a:srgbClr val="002060"/>
                </a:solidFill>
              </a:rPr>
              <a:t>c</a:t>
            </a:r>
            <a:r>
              <a:rPr lang="en-US" b="1" baseline="-25000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 and </a:t>
            </a:r>
            <a:r>
              <a:rPr lang="en-US" b="1" i="1" dirty="0" smtClean="0">
                <a:solidFill>
                  <a:srgbClr val="002060"/>
                </a:solidFill>
              </a:rPr>
              <a:t>c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We have two equations:</a:t>
            </a:r>
          </a:p>
          <a:p>
            <a:pPr>
              <a:buFont typeface="Wingdings" charset="2"/>
              <a:buChar char="Ø"/>
            </a:pPr>
            <a:endParaRPr lang="en-US" dirty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endParaRPr lang="en-US" dirty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endParaRPr lang="en-US" dirty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J. </a:t>
            </a:r>
            <a:r>
              <a:rPr lang="en-US" dirty="0" err="1" smtClean="0">
                <a:solidFill>
                  <a:srgbClr val="C00000"/>
                </a:solidFill>
              </a:rPr>
              <a:t>Kisker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et al</a:t>
            </a:r>
            <a:r>
              <a:rPr lang="en-US" dirty="0" smtClean="0">
                <a:solidFill>
                  <a:srgbClr val="C00000"/>
                </a:solidFill>
              </a:rPr>
              <a:t>., Phys. Rev. B </a:t>
            </a:r>
            <a:r>
              <a:rPr lang="en-US" b="1" dirty="0" smtClean="0">
                <a:solidFill>
                  <a:srgbClr val="C00000"/>
                </a:solidFill>
              </a:rPr>
              <a:t>53</a:t>
            </a:r>
            <a:r>
              <a:rPr lang="en-US" dirty="0" smtClean="0">
                <a:solidFill>
                  <a:srgbClr val="C00000"/>
                </a:solidFill>
              </a:rPr>
              <a:t>, 6418 (1996):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0.12 &lt; c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&lt; 0.13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fig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40935"/>
            <a:ext cx="4038600" cy="324449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436-55E2-4920-83D1-3B4EB1D5E3C8}" type="slidenum">
              <a:rPr lang="en-US" sz="2000" smtClean="0"/>
              <a:pPr/>
              <a:t>7</a:t>
            </a:fld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14600"/>
            <a:ext cx="42418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0"/>
            <a:ext cx="40767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Spin </a:t>
            </a:r>
            <a:r>
              <a:rPr lang="en-US" sz="3200" b="1" dirty="0" smtClean="0">
                <a:solidFill>
                  <a:srgbClr val="002060"/>
                </a:solidFill>
              </a:rPr>
              <a:t>glasses are at criticality at all temperatures T &lt; </a:t>
            </a:r>
            <a:r>
              <a:rPr lang="en-US" sz="3200" b="1" dirty="0" err="1" smtClean="0">
                <a:solidFill>
                  <a:srgbClr val="002060"/>
                </a:solidFill>
              </a:rPr>
              <a:t>T</a:t>
            </a:r>
            <a:r>
              <a:rPr lang="en-US" sz="3200" b="1" baseline="-25000" dirty="0" err="1" smtClean="0">
                <a:solidFill>
                  <a:srgbClr val="002060"/>
                </a:solidFill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</a:rPr>
              <a:t> , </a:t>
            </a:r>
            <a:r>
              <a:rPr lang="en-US" sz="3200" b="1" dirty="0">
                <a:solidFill>
                  <a:srgbClr val="002060"/>
                </a:solidFill>
              </a:rPr>
              <a:t>associated with diverging barrier heights at all temperatures T &lt; </a:t>
            </a:r>
            <a:r>
              <a:rPr lang="en-US" sz="3200" b="1" dirty="0" err="1">
                <a:solidFill>
                  <a:srgbClr val="002060"/>
                </a:solidFill>
              </a:rPr>
              <a:t>T</a:t>
            </a:r>
            <a:r>
              <a:rPr lang="en-US" sz="3200" b="1" baseline="-25000" dirty="0" err="1">
                <a:solidFill>
                  <a:srgbClr val="002060"/>
                </a:solidFill>
              </a:rPr>
              <a:t>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Initial conditions set subsequent dynamical properties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When a thin film is quenched to a “quench temperature”,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baseline="-25000" dirty="0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(T) is set by the minimum length scale of the system (here the thickness of the film) </a:t>
            </a:r>
            <a:r>
              <a:rPr lang="en-US" i="1" dirty="0" smtClean="0">
                <a:solidFill>
                  <a:srgbClr val="C00000"/>
                </a:solidFill>
              </a:rPr>
              <a:t>independent of</a:t>
            </a:r>
            <a:r>
              <a:rPr lang="en-US" dirty="0" smtClean="0">
                <a:solidFill>
                  <a:srgbClr val="C00000"/>
                </a:solidFill>
              </a:rPr>
              <a:t> T (Eq. 1):</a:t>
            </a:r>
            <a:endParaRPr lang="en-US" i="1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257800"/>
            <a:ext cx="5257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0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Temperature Dependence of </a:t>
            </a:r>
            <a:r>
              <a:rPr lang="el-GR" b="1" dirty="0" smtClean="0">
                <a:solidFill>
                  <a:srgbClr val="002060"/>
                </a:solidFill>
              </a:rPr>
              <a:t>Δ</a:t>
            </a:r>
            <a:r>
              <a:rPr lang="en-US" b="1" baseline="-25000" dirty="0" smtClean="0">
                <a:solidFill>
                  <a:srgbClr val="002060"/>
                </a:solidFill>
              </a:rPr>
              <a:t>max</a:t>
            </a:r>
            <a:r>
              <a:rPr lang="en-US" b="1" dirty="0" smtClean="0">
                <a:solidFill>
                  <a:srgbClr val="002060"/>
                </a:solidFill>
              </a:rPr>
              <a:t>(T)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J. </a:t>
            </a:r>
            <a:r>
              <a:rPr lang="en-US" dirty="0" err="1">
                <a:solidFill>
                  <a:srgbClr val="C00000"/>
                </a:solidFill>
              </a:rPr>
              <a:t>Hammann</a:t>
            </a:r>
            <a:r>
              <a:rPr lang="en-US" dirty="0">
                <a:solidFill>
                  <a:srgbClr val="C00000"/>
                </a:solidFill>
              </a:rPr>
              <a:t> et al., </a:t>
            </a:r>
            <a:r>
              <a:rPr lang="en-US" dirty="0" err="1">
                <a:solidFill>
                  <a:srgbClr val="C00000"/>
                </a:solidFill>
              </a:rPr>
              <a:t>Physica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185A</a:t>
            </a:r>
            <a:r>
              <a:rPr lang="en-US" dirty="0">
                <a:solidFill>
                  <a:srgbClr val="C00000"/>
                </a:solidFill>
              </a:rPr>
              <a:t>, 278 (1992</a:t>
            </a:r>
            <a:r>
              <a:rPr lang="en-US" dirty="0" smtClean="0">
                <a:solidFill>
                  <a:srgbClr val="C00000"/>
                </a:solidFill>
              </a:rPr>
              <a:t>) have shown that a particular barrier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dirty="0" smtClean="0">
                <a:solidFill>
                  <a:srgbClr val="C00000"/>
                </a:solidFill>
              </a:rPr>
              <a:t> has a temperature dependence that can be followed experimentally.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 the case of thin films, the largest barrier is set by the thickness of the film when t &gt; 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co</a:t>
            </a:r>
            <a:r>
              <a:rPr lang="en-US" dirty="0" smtClean="0">
                <a:solidFill>
                  <a:srgbClr val="C00000"/>
                </a:solidFill>
              </a:rPr>
              <a:t> at the quench temperature.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Once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baseline="-25000" dirty="0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 has been set, its temperature dependence,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baseline="-25000" dirty="0" smtClean="0">
                <a:solidFill>
                  <a:srgbClr val="C00000"/>
                </a:solidFill>
              </a:rPr>
              <a:t>max</a:t>
            </a:r>
            <a:r>
              <a:rPr lang="en-US" dirty="0" smtClean="0">
                <a:solidFill>
                  <a:srgbClr val="C00000"/>
                </a:solidFill>
              </a:rPr>
              <a:t>(T), can be followed as a function of temperature T because of </a:t>
            </a:r>
            <a:r>
              <a:rPr lang="en-US" dirty="0" err="1" smtClean="0">
                <a:solidFill>
                  <a:srgbClr val="C00000"/>
                </a:solidFill>
              </a:rPr>
              <a:t>ultrametricity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3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1656</Words>
  <Application>Microsoft Office PowerPoint</Application>
  <PresentationFormat>On-screen Show (4:3)</PresentationFormat>
  <Paragraphs>128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Critical Phenomena in Random and Complex Systems Capri September 9-12, 2014</vt:lpstr>
      <vt:lpstr>Spin Glass Behavior at the Mesoscale</vt:lpstr>
      <vt:lpstr>Relaxation dynamics at the Mesoscale</vt:lpstr>
      <vt:lpstr>Amorphous Ge:Mn Sample Preparation</vt:lpstr>
      <vt:lpstr>Determination of Spin Glass Dynamics Time Constant,  Highest Barrier Height: Δmax(tco, T)</vt:lpstr>
      <vt:lpstr>Determination of Ge:Mn Spin Glass Cross-Over Time: tco</vt:lpstr>
      <vt:lpstr>Determination of constants c1 and c2</vt:lpstr>
      <vt:lpstr>Spin glasses are at criticality at all temperatures T &lt; Tg , associated with diverging barrier heights at all temperatures T &lt; Tg</vt:lpstr>
      <vt:lpstr>Temperature Dependence of Δmax(T) </vt:lpstr>
      <vt:lpstr>Unusual Behavior of ξ(t, T) for Very Thin Films  </vt:lpstr>
      <vt:lpstr>Dynamic Susceptibility χ(τ) as a function of temperature T for Cu:Mn (13.5 at.%): (1/τ = ω)   [Sandlung, et al. Phys. Rev.  [Granberg et al., J. Appl.       B 40, 869 (1989)]    Phys.  67, 5252 (1990)]</vt:lpstr>
      <vt:lpstr>Fitting to the temperature at which χ(τ) peaks, From Sandlung et al. and Granberg et al.</vt:lpstr>
      <vt:lpstr>Extraction of Δmax(T)</vt:lpstr>
      <vt:lpstr>Extracted values of Δmax(T)</vt:lpstr>
      <vt:lpstr>Self Similarity of Dynamical States</vt:lpstr>
      <vt:lpstr>From then on, the value of Δmax(tco, T) at a temperature T is in reference to the initial value of Δmax at the quench temperature</vt:lpstr>
      <vt:lpstr>“Divergence” of Δmax(T) for the 30 Å film</vt:lpstr>
      <vt:lpstr>Comparison of 20 Å and 30 Å films</vt:lpstr>
      <vt:lpstr>Cooling rate dependence of χFC</vt:lpstr>
      <vt:lpstr>Dynamic Susceptibility χ(τ) as a function of temperature T for Cu:Mn (13.5 at.%): (1/τ = ω)   [Sandlung, et al. Phys. Rev.  [Granberg et al., J. Appl.       B 40, 869 (1989)]    Phys.  67, 5252 (1990)]</vt:lpstr>
      <vt:lpstr>“Critical” behavior (?)</vt:lpstr>
      <vt:lpstr>Differences in Interpretation</vt:lpstr>
      <vt:lpstr>Summary</vt:lpstr>
      <vt:lpstr>Summary (Continued)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Orbach, Dr R</dc:creator>
  <cp:lastModifiedBy>rorbach</cp:lastModifiedBy>
  <cp:revision>118</cp:revision>
  <cp:lastPrinted>2014-09-04T22:33:57Z</cp:lastPrinted>
  <dcterms:created xsi:type="dcterms:W3CDTF">2014-08-07T18:48:01Z</dcterms:created>
  <dcterms:modified xsi:type="dcterms:W3CDTF">2014-09-04T23:35:00Z</dcterms:modified>
</cp:coreProperties>
</file>